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5" r:id="rId1"/>
    <p:sldMasterId id="2147484103" r:id="rId2"/>
  </p:sldMasterIdLst>
  <p:notesMasterIdLst>
    <p:notesMasterId r:id="rId67"/>
  </p:notesMasterIdLst>
  <p:sldIdLst>
    <p:sldId id="311" r:id="rId3"/>
    <p:sldId id="407" r:id="rId4"/>
    <p:sldId id="404" r:id="rId5"/>
    <p:sldId id="405" r:id="rId6"/>
    <p:sldId id="409" r:id="rId7"/>
    <p:sldId id="410" r:id="rId8"/>
    <p:sldId id="411" r:id="rId9"/>
    <p:sldId id="435" r:id="rId10"/>
    <p:sldId id="414" r:id="rId11"/>
    <p:sldId id="417" r:id="rId12"/>
    <p:sldId id="425" r:id="rId13"/>
    <p:sldId id="426" r:id="rId14"/>
    <p:sldId id="423" r:id="rId15"/>
    <p:sldId id="427" r:id="rId16"/>
    <p:sldId id="434" r:id="rId17"/>
    <p:sldId id="424" r:id="rId18"/>
    <p:sldId id="385" r:id="rId19"/>
    <p:sldId id="398" r:id="rId20"/>
    <p:sldId id="428" r:id="rId21"/>
    <p:sldId id="429" r:id="rId22"/>
    <p:sldId id="402" r:id="rId23"/>
    <p:sldId id="403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63" r:id="rId33"/>
    <p:sldId id="432" r:id="rId34"/>
    <p:sldId id="433" r:id="rId35"/>
    <p:sldId id="364" r:id="rId36"/>
    <p:sldId id="365" r:id="rId37"/>
    <p:sldId id="366" r:id="rId38"/>
    <p:sldId id="383" r:id="rId39"/>
    <p:sldId id="367" r:id="rId40"/>
    <p:sldId id="384" r:id="rId41"/>
    <p:sldId id="436" r:id="rId42"/>
    <p:sldId id="437" r:id="rId43"/>
    <p:sldId id="438" r:id="rId44"/>
    <p:sldId id="368" r:id="rId45"/>
    <p:sldId id="369" r:id="rId46"/>
    <p:sldId id="370" r:id="rId47"/>
    <p:sldId id="371" r:id="rId48"/>
    <p:sldId id="372" r:id="rId49"/>
    <p:sldId id="391" r:id="rId50"/>
    <p:sldId id="373" r:id="rId51"/>
    <p:sldId id="374" r:id="rId52"/>
    <p:sldId id="392" r:id="rId53"/>
    <p:sldId id="393" r:id="rId54"/>
    <p:sldId id="394" r:id="rId55"/>
    <p:sldId id="375" r:id="rId56"/>
    <p:sldId id="376" r:id="rId57"/>
    <p:sldId id="377" r:id="rId58"/>
    <p:sldId id="378" r:id="rId59"/>
    <p:sldId id="379" r:id="rId60"/>
    <p:sldId id="380" r:id="rId61"/>
    <p:sldId id="381" r:id="rId62"/>
    <p:sldId id="390" r:id="rId63"/>
    <p:sldId id="323" r:id="rId64"/>
    <p:sldId id="408" r:id="rId65"/>
    <p:sldId id="332" r:id="rId6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FF0000"/>
    <a:srgbClr val="663300"/>
    <a:srgbClr val="009900"/>
    <a:srgbClr val="E6FFE6"/>
    <a:srgbClr val="E1FFE1"/>
    <a:srgbClr val="E1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28" autoAdjust="0"/>
    <p:restoredTop sz="88772" autoAdjust="0"/>
  </p:normalViewPr>
  <p:slideViewPr>
    <p:cSldViewPr snapToGrid="0">
      <p:cViewPr varScale="1">
        <p:scale>
          <a:sx n="62" d="100"/>
          <a:sy n="62" d="100"/>
        </p:scale>
        <p:origin x="72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24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4.emf"/><Relationship Id="rId1" Type="http://schemas.openxmlformats.org/officeDocument/2006/relationships/image" Target="../media/image35.emf"/><Relationship Id="rId4" Type="http://schemas.openxmlformats.org/officeDocument/2006/relationships/image" Target="../media/image43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image" Target="../media/image15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image" Target="../media/image35.emf"/><Relationship Id="rId4" Type="http://schemas.openxmlformats.org/officeDocument/2006/relationships/image" Target="../media/image47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15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5.emf"/><Relationship Id="rId4" Type="http://schemas.openxmlformats.org/officeDocument/2006/relationships/image" Target="../media/image36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image" Target="../media/image15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5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BEF73478-DFE1-4E61-82BB-7B4499B85A9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6BD71885-8267-4F34-8AC9-E84B019FC85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8" name="Rectangle 4">
            <a:extLst>
              <a:ext uri="{FF2B5EF4-FFF2-40B4-BE49-F238E27FC236}">
                <a16:creationId xmlns:a16="http://schemas.microsoft.com/office/drawing/2014/main" id="{213EE730-2A5B-4E6C-9988-1EF386CDBDD9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A6A18EB3-3F12-42BB-88E7-5A71B2B1159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5A0394FC-959E-44F9-9D2B-CBCC0A79EE3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6CDB9E98-CDE8-4022-9D2D-599B266096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B5B606F-2142-4AEE-BC05-7FC92451ECDB}" type="slidenum">
              <a:rPr lang="en-US" altLang="el-GR"/>
              <a:pPr>
                <a:defRPr/>
              </a:pPr>
              <a:t>‹#›</a:t>
            </a:fld>
            <a:endParaRPr lang="en-US" alt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B7D26157-E2B6-476D-8B98-2F88CD39B09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CD1E5B6C-9FDD-47E9-B2A9-A59F496B32B0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AF2A62F2-50FE-4947-8FF5-5AFCAB62461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2D34C276-B09C-4D7D-99A5-98B8D7A803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B25556C1-EED3-432B-80C7-14F897AFF38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26DF8BAB-417E-4E35-BE26-579C2D1C7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l-GR" altLang="el-GR">
                <a:latin typeface="Arial" panose="020B0604020202020204" pitchFamily="34" charset="0"/>
              </a:rPr>
              <a:t>Σελ.62 Παράδειγμα 3.2 </a:t>
            </a:r>
            <a:r>
              <a:rPr lang="en-US" altLang="el-GR">
                <a:latin typeface="Arial" panose="020B0604020202020204" pitchFamily="34" charset="0"/>
              </a:rPr>
              <a:t>(1-4) </a:t>
            </a:r>
            <a:r>
              <a:rPr lang="el-GR" altLang="el-GR">
                <a:latin typeface="Arial" panose="020B0604020202020204" pitchFamily="34" charset="0"/>
              </a:rPr>
              <a:t>με τη βοήθεια Πίνανα 2-1 σελ 56</a:t>
            </a:r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D4BA2866-97B2-4F69-9070-77B9500B40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FB690E2-21E9-45FA-A0B7-1CE6C0B8300B}" type="slidenum">
              <a:rPr lang="en-US" altLang="el-GR" sz="1200" smtClean="0">
                <a:latin typeface="Arial" panose="020B0604020202020204" pitchFamily="34" charset="0"/>
              </a:rPr>
              <a:pPr/>
              <a:t>14</a:t>
            </a:fld>
            <a:endParaRPr lang="en-US" altLang="el-GR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>
            <a:extLst>
              <a:ext uri="{FF2B5EF4-FFF2-40B4-BE49-F238E27FC236}">
                <a16:creationId xmlns:a16="http://schemas.microsoft.com/office/drawing/2014/main" id="{CD1AC559-5473-4EBC-A314-FD868BEE8E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>
            <a:extLst>
              <a:ext uri="{FF2B5EF4-FFF2-40B4-BE49-F238E27FC236}">
                <a16:creationId xmlns:a16="http://schemas.microsoft.com/office/drawing/2014/main" id="{A7E49935-9FB0-4099-A79C-6D1669F5C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l-GR" altLang="el-GR">
                <a:latin typeface="Arial" panose="020B0604020202020204" pitchFamily="34" charset="0"/>
              </a:rPr>
              <a:t>Σελ.62 Παράδειγμα 3.2 </a:t>
            </a:r>
            <a:r>
              <a:rPr lang="en-US" altLang="el-GR">
                <a:latin typeface="Arial" panose="020B0604020202020204" pitchFamily="34" charset="0"/>
              </a:rPr>
              <a:t>(1-4) </a:t>
            </a:r>
            <a:r>
              <a:rPr lang="el-GR" altLang="el-GR">
                <a:latin typeface="Arial" panose="020B0604020202020204" pitchFamily="34" charset="0"/>
              </a:rPr>
              <a:t>με τη βοήθεια Πίνανα 2-1 σελ 56</a:t>
            </a:r>
          </a:p>
        </p:txBody>
      </p:sp>
      <p:sp>
        <p:nvSpPr>
          <p:cNvPr id="58372" name="Slide Number Placeholder 3">
            <a:extLst>
              <a:ext uri="{FF2B5EF4-FFF2-40B4-BE49-F238E27FC236}">
                <a16:creationId xmlns:a16="http://schemas.microsoft.com/office/drawing/2014/main" id="{E915181D-0232-4483-B48A-4EDBA9814A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5F6476C-AF09-4040-AE6B-25B6DEB379CC}" type="slidenum">
              <a:rPr lang="en-US" altLang="el-GR" sz="1200" smtClean="0">
                <a:latin typeface="Arial" panose="020B0604020202020204" pitchFamily="34" charset="0"/>
              </a:rPr>
              <a:pPr/>
              <a:t>15</a:t>
            </a:fld>
            <a:endParaRPr lang="en-US" altLang="el-GR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AD95858A-D2FF-46B1-9A90-58C8D9CFD0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06AAE58-1BDD-4A69-B3AA-60BFFA9E0B8F}" type="slidenum">
              <a:rPr lang="en-US" altLang="en-US" sz="1200" smtClean="0">
                <a:latin typeface="Arial" panose="020B0604020202020204" pitchFamily="34" charset="0"/>
              </a:rPr>
              <a:pPr/>
              <a:t>16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A20F96C2-C1F4-48B0-94D2-78E4317F0CD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4199E420-5349-42BF-8012-20584DADBC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>
            <a:extLst>
              <a:ext uri="{FF2B5EF4-FFF2-40B4-BE49-F238E27FC236}">
                <a16:creationId xmlns:a16="http://schemas.microsoft.com/office/drawing/2014/main" id="{4B218AFF-3FF1-4D2F-AE68-DC6D291BD8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>
            <a:extLst>
              <a:ext uri="{FF2B5EF4-FFF2-40B4-BE49-F238E27FC236}">
                <a16:creationId xmlns:a16="http://schemas.microsoft.com/office/drawing/2014/main" id="{7C40431A-A6BD-442B-8A6B-DD1D9B3BD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l-GR" altLang="el-GR">
              <a:latin typeface="Arial" panose="020B0604020202020204" pitchFamily="34" charset="0"/>
            </a:endParaRPr>
          </a:p>
        </p:txBody>
      </p:sp>
      <p:sp>
        <p:nvSpPr>
          <p:cNvPr id="62468" name="Slide Number Placeholder 3">
            <a:extLst>
              <a:ext uri="{FF2B5EF4-FFF2-40B4-BE49-F238E27FC236}">
                <a16:creationId xmlns:a16="http://schemas.microsoft.com/office/drawing/2014/main" id="{E4695F42-BF3C-4DF3-8324-433C5F533C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877552D-95B7-4134-BDF0-19C7EEF84356}" type="slidenum">
              <a:rPr lang="en-US" altLang="el-GR" sz="1200" smtClean="0">
                <a:latin typeface="Arial" panose="020B0604020202020204" pitchFamily="34" charset="0"/>
              </a:rPr>
              <a:pPr/>
              <a:t>17</a:t>
            </a:fld>
            <a:endParaRPr lang="en-US" altLang="el-GR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B47B1DB3-CEFB-4AC4-87A2-62449D36FE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4803EDF-D3FC-40CD-B37F-07F61205AB1A}" type="slidenum">
              <a:rPr lang="en-US" altLang="en-US" sz="1200" smtClean="0">
                <a:latin typeface="Arial" panose="020B0604020202020204" pitchFamily="34" charset="0"/>
              </a:rPr>
              <a:pPr/>
              <a:t>19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18CF9F58-3DB6-4ABE-B61F-D2F587375CC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7B50D231-5014-4B9B-9B7D-49BE218CEE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F3152973-3D66-4EE3-8813-F4F2D5D573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FFA7C12-AFA1-4E2B-BDD7-E8C64DDBAD6A}" type="slidenum">
              <a:rPr lang="en-US" altLang="en-US" sz="1200" smtClean="0">
                <a:latin typeface="Arial" panose="020B0604020202020204" pitchFamily="34" charset="0"/>
              </a:rPr>
              <a:pPr/>
              <a:t>20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71C716C1-A5C6-4339-B8A1-BAB459CD234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DB5048AB-8116-4828-9E7D-1553A9087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1826A50D-2FB1-486B-BA41-A003429AD8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0FB298D-12DC-4B98-8A4E-DCBD992D9E53}" type="slidenum">
              <a:rPr lang="en-US" altLang="en-US" sz="1200" smtClean="0">
                <a:latin typeface="Arial" panose="020B0604020202020204" pitchFamily="34" charset="0"/>
              </a:rPr>
              <a:pPr/>
              <a:t>23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136A1569-2EBF-4F92-A94E-51FFD6C2FCF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BA7C22FF-295D-4C9B-B7E0-EBB7B0F021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6F551549-D16E-461A-B311-F173F18217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856E17C-F2C6-4E78-9BF9-991148F8F653}" type="slidenum">
              <a:rPr lang="en-US" altLang="en-US" sz="1200" smtClean="0">
                <a:latin typeface="Arial" panose="020B0604020202020204" pitchFamily="34" charset="0"/>
              </a:rPr>
              <a:pPr/>
              <a:t>24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D1F3EC22-942B-4DA4-BBAA-299FEFF0281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302180BC-10F4-426B-BB67-5F19A24E9C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05E2F4F1-E010-4DDB-9793-40F7073C15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5271644-5E60-4AEB-A3AC-59FE4721864C}" type="slidenum">
              <a:rPr lang="en-US" altLang="en-US" sz="1200" smtClean="0">
                <a:latin typeface="Arial" panose="020B0604020202020204" pitchFamily="34" charset="0"/>
              </a:rPr>
              <a:pPr/>
              <a:t>25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A43F8EB4-1F67-4706-AD53-26FD497A152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F5D244A2-ADEE-469D-9EA8-A47E9110AF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40C74E29-03E3-4546-A4C8-754E7D3215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D383EC9-5AAF-4611-9063-BACFBBEC8D68}" type="slidenum">
              <a:rPr lang="en-US" altLang="en-US" sz="1200" smtClean="0">
                <a:latin typeface="Arial" panose="020B0604020202020204" pitchFamily="34" charset="0"/>
              </a:rPr>
              <a:pPr/>
              <a:t>26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7C06D0E4-91A7-4909-8F23-754829F7006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741BC814-0468-45DB-ACD6-0CCDFA591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72835A56-C1B8-49DF-97F4-7AEE0DBF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9FDA966C-FFC8-49DC-8721-1FAAB09CD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l-GR" altLang="el-GR">
              <a:latin typeface="Arial" panose="020B0604020202020204" pitchFamily="34" charset="0"/>
            </a:endParaRPr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BE9FFC32-457D-4501-AF94-4273AB5D40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EA338A8-66E2-48F9-BFA8-9447F1E8D2C1}" type="slidenum">
              <a:rPr lang="en-US" altLang="el-GR" sz="1200" smtClean="0">
                <a:latin typeface="Arial" panose="020B0604020202020204" pitchFamily="34" charset="0"/>
              </a:rPr>
              <a:pPr/>
              <a:t>4</a:t>
            </a:fld>
            <a:endParaRPr lang="en-US" altLang="el-GR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5AF628F-289C-4E70-9E05-4361FB3FDB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A1F215A-478D-4317-9393-616ADDD7C849}" type="slidenum">
              <a:rPr lang="en-US" altLang="en-US" sz="1200" smtClean="0">
                <a:latin typeface="Arial" panose="020B0604020202020204" pitchFamily="34" charset="0"/>
              </a:rPr>
              <a:pPr/>
              <a:t>27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9A363428-E798-4109-8F50-B5B303DD4FA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921FF547-A39A-4D93-A49F-4627BBFF4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9A7E54A1-7A64-48CB-87E9-3EA9D20658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6EB83CE-12C8-4F31-A10E-BBA31EEDF714}" type="slidenum">
              <a:rPr lang="en-US" altLang="en-US" sz="1200" smtClean="0">
                <a:latin typeface="Arial" panose="020B0604020202020204" pitchFamily="34" charset="0"/>
              </a:rPr>
              <a:pPr/>
              <a:t>28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0BFC4D24-FB38-4F25-B6B3-2BEE4A059E9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A84EC762-D6BC-463D-B9AB-0A8135D287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D25C793B-4DDF-4557-B593-9773E7DCDE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B43BE07-BC33-4447-87C8-D61268197C4D}" type="slidenum">
              <a:rPr lang="en-US" altLang="en-US" sz="1200" smtClean="0">
                <a:latin typeface="Arial" panose="020B0604020202020204" pitchFamily="34" charset="0"/>
              </a:rPr>
              <a:pPr/>
              <a:t>29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F8D7A937-9E7D-4F09-81F3-10F3EC944A0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891D1721-20DF-4391-A0F4-29EFE57560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F55A1912-D4FD-43C5-87B5-8D4E953119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FEDEF00-82FB-4062-991A-27640AA47628}" type="slidenum">
              <a:rPr lang="en-US" altLang="en-US" sz="1200" smtClean="0">
                <a:latin typeface="Arial" panose="020B0604020202020204" pitchFamily="34" charset="0"/>
              </a:rPr>
              <a:pPr/>
              <a:t>30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417B51DF-95EA-4CF5-866D-3232782294D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09BDB046-F78E-4F2B-96D0-A67C5AEA0D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AADE72F5-566B-47C7-AABC-A3AF37551B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14B2BBD-BEA3-4306-A8E0-E16797F3551C}" type="slidenum">
              <a:rPr lang="en-US" altLang="en-US" sz="1200" smtClean="0">
                <a:latin typeface="Arial" panose="020B0604020202020204" pitchFamily="34" charset="0"/>
              </a:rPr>
              <a:pPr/>
              <a:t>31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8E4359CD-B8BE-46DA-B0DF-4C10E906E9B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5C8F3BEF-EC59-4DA6-AA20-B85C72E871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8AF93806-7E76-4613-9072-452E529576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1759FCA-D6E7-4E1A-8F5F-5EE37047E872}" type="slidenum">
              <a:rPr lang="en-US" altLang="en-US" sz="1200" smtClean="0">
                <a:latin typeface="Arial" panose="020B0604020202020204" pitchFamily="34" charset="0"/>
              </a:rPr>
              <a:pPr/>
              <a:t>32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B96E5120-DBA9-4CC7-9CAB-13F39B2213C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A73D9257-CC75-44D9-B6F6-04D193D924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D398D22D-B9B5-466E-BFD8-B994ED3ED9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8093F0B-78C9-4106-82BB-BF3CD1342202}" type="slidenum">
              <a:rPr lang="en-US" altLang="en-US" sz="1200" smtClean="0">
                <a:latin typeface="Arial" panose="020B0604020202020204" pitchFamily="34" charset="0"/>
              </a:rPr>
              <a:pPr/>
              <a:t>33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53996866-F2FE-4FDE-9F44-8B824636C7F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28AAB682-38EF-4DC9-8F68-B3E12FF6BC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2C67E8FE-3595-4776-B1CB-952F7030F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034C04C-0382-47B2-B932-DB5A12112A73}" type="slidenum">
              <a:rPr lang="en-US" altLang="en-US" sz="1200" smtClean="0">
                <a:latin typeface="Arial" panose="020B0604020202020204" pitchFamily="34" charset="0"/>
              </a:rPr>
              <a:pPr/>
              <a:t>34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8612F2DE-33B8-42F9-8CFB-E9BCE98CF99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F6B2A3AA-C4F2-4623-BB9F-2073A83496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11AF05FD-FC1D-4DE4-AB1F-11AC0A5FB2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F6D7590-1958-4EFE-AD51-25173CC190F4}" type="slidenum">
              <a:rPr lang="en-US" altLang="en-US" sz="1200" smtClean="0">
                <a:latin typeface="Arial" panose="020B0604020202020204" pitchFamily="34" charset="0"/>
              </a:rPr>
              <a:pPr/>
              <a:t>35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4F84FDD1-B82B-4B3B-A4B1-A66BD2769C1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53398BD1-42C0-43EB-8966-3CBB54A3B3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E715B5BB-2A5D-4FEB-A111-BA9A17BC12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E60A3EC-75ED-469F-8CF0-1E6B609EF343}" type="slidenum">
              <a:rPr lang="en-US" altLang="en-US" sz="1200" smtClean="0">
                <a:latin typeface="Arial" panose="020B0604020202020204" pitchFamily="34" charset="0"/>
              </a:rPr>
              <a:pPr/>
              <a:t>36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1B60FD90-2AB7-45ED-BC4A-C0F3C9D46CD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2E9ED769-8123-4114-BFF8-DC9F876781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1375DF1F-5083-43E5-A551-B4B916616F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616E2BF-54D3-49AB-BBF9-76C545B8B03B}" type="slidenum">
              <a:rPr lang="en-US" altLang="en-US" sz="1200" smtClean="0">
                <a:latin typeface="Arial" panose="020B0604020202020204" pitchFamily="34" charset="0"/>
              </a:rPr>
              <a:pPr/>
              <a:t>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00E02B3F-3956-4BFB-BB25-FEBE729C307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4C663754-97AB-4368-B63A-38929183CE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66E59786-3362-4E1C-B2CC-49CA480E6A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8ACA3A9-7AE4-4A32-BCBA-077F5E90B503}" type="slidenum">
              <a:rPr lang="en-US" altLang="en-US" sz="1200" smtClean="0">
                <a:latin typeface="Arial" panose="020B0604020202020204" pitchFamily="34" charset="0"/>
              </a:rPr>
              <a:pPr/>
              <a:t>37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75903E17-FFE6-4456-AA3E-876798F02E5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7D865A60-B2BF-4D21-879A-C2A33E35E0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4656EB06-5CD3-490C-808F-6F930CAC6D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5CAACCC-219A-417E-A57C-7FE9C43547FA}" type="slidenum">
              <a:rPr lang="en-US" altLang="en-US" sz="1200" smtClean="0">
                <a:latin typeface="Arial" panose="020B0604020202020204" pitchFamily="34" charset="0"/>
              </a:rPr>
              <a:pPr/>
              <a:t>38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5D661F6D-CF0F-41E0-8A67-6F86A1DB5C9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D3E68E7F-2A9C-42B4-BB77-9F160472A0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615D9A1B-6437-4215-81CA-C2D5503CFB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E7490F0-D0A2-4810-AA96-E305073A0538}" type="slidenum">
              <a:rPr lang="en-US" altLang="en-US" sz="1200" smtClean="0">
                <a:latin typeface="Arial" panose="020B0604020202020204" pitchFamily="34" charset="0"/>
              </a:rPr>
              <a:pPr/>
              <a:t>39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F6CBB315-A2C8-4963-B716-C34D19A613A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CAF44C31-E628-42D8-8E49-F4B938F660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82231FF0-48FA-4A5B-9DA3-9A5D1FEC87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55FF59B-ED23-4116-98F0-F51D2820B79B}" type="slidenum">
              <a:rPr lang="en-US" altLang="en-US" sz="1200" smtClean="0">
                <a:latin typeface="Arial" panose="020B0604020202020204" pitchFamily="34" charset="0"/>
              </a:rPr>
              <a:pPr/>
              <a:t>40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66591776-2E83-423F-B8E0-74D06158356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02755576-46C2-44DD-B4BC-77EEB7FAD4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38F42790-86EF-4249-8736-BAE1AC6555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FFC69D0-FFE6-42EF-B2EE-C90DF2D57D92}" type="slidenum">
              <a:rPr lang="en-US" altLang="en-US" sz="1200" smtClean="0">
                <a:latin typeface="Arial" panose="020B0604020202020204" pitchFamily="34" charset="0"/>
              </a:rPr>
              <a:pPr/>
              <a:t>41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FF95B7E3-1626-4582-A3B1-E6FD4D76DC5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AA85228F-D8E7-4CAD-B3F2-49ACB8F7E9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8D918017-7B3C-41AC-B9D2-B5C39F9B66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A8FE95A-32AC-425E-8C8F-368D91079FAB}" type="slidenum">
              <a:rPr lang="en-US" altLang="en-US" sz="1200" smtClean="0">
                <a:latin typeface="Arial" panose="020B0604020202020204" pitchFamily="34" charset="0"/>
              </a:rPr>
              <a:pPr/>
              <a:t>43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E49A8F0C-865D-4258-83D7-92A671CCBBC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5AED5DA7-631B-4AEC-A09B-102D13A729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5EF34447-CD82-4B26-AE5E-B2F889114F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704493D-F033-4ABC-8317-CAD5718D09A2}" type="slidenum">
              <a:rPr lang="en-US" altLang="en-US" sz="1200" smtClean="0">
                <a:latin typeface="Arial" panose="020B0604020202020204" pitchFamily="34" charset="0"/>
              </a:rPr>
              <a:pPr/>
              <a:t>44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1B4CF538-12D3-4C6E-83FB-503C004FDEC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8ABD0C97-1A8D-43B1-AD98-3C62706F04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50C777F0-621D-4D98-96D2-A5A5CF559F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7634FA1-B18A-45F9-8EE2-144E0FDAA428}" type="slidenum">
              <a:rPr lang="en-US" altLang="en-US" sz="1200" smtClean="0">
                <a:latin typeface="Arial" panose="020B0604020202020204" pitchFamily="34" charset="0"/>
              </a:rPr>
              <a:pPr/>
              <a:t>45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63EA5BBB-CC2F-4885-9A1B-EFDB804E0D7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38A6E9D9-7661-44EC-A8C9-B9BD9EB21D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9579DC48-2107-429C-B94C-69172E27E0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6F6DC57-21FD-4825-9E29-62564B8C97B3}" type="slidenum">
              <a:rPr lang="en-US" altLang="en-US" sz="1200" smtClean="0">
                <a:latin typeface="Arial" panose="020B0604020202020204" pitchFamily="34" charset="0"/>
              </a:rPr>
              <a:pPr/>
              <a:t>46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7FC8A417-6D8E-4F2C-A82E-29339A79DED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E6947912-28B1-459A-91BE-BA8A1F9CD1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BF60E8BF-1211-4F75-A77B-A07AD24022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A0562B5-00ED-4B6B-A0FB-7C9EB05E0B71}" type="slidenum">
              <a:rPr lang="en-US" altLang="en-US" sz="1200" smtClean="0">
                <a:latin typeface="Arial" panose="020B0604020202020204" pitchFamily="34" charset="0"/>
              </a:rPr>
              <a:pPr/>
              <a:t>47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1512DBF0-77AB-46D9-BE55-3619DA07DAA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5A2E3805-3BEF-489E-AECD-451D6DAE70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372B8061-F69D-4EAF-9734-A0BEA7D512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7D210E8-CCEA-4E30-8AE5-609E25F2D526}" type="slidenum">
              <a:rPr lang="en-US" altLang="en-US" sz="1200" smtClean="0">
                <a:latin typeface="Arial" panose="020B0604020202020204" pitchFamily="34" charset="0"/>
              </a:rPr>
              <a:pPr/>
              <a:t>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B3FC05E9-B9FF-4B5E-8D49-4A78E7DD7B5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179731E7-DEE6-4C28-804A-CCAB77346F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242CC783-26C7-4C61-B8F7-F3CCDE38D3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94E2DE4-7A50-4CB5-92E2-9BB69CC3C1FF}" type="slidenum">
              <a:rPr lang="en-US" altLang="en-US" sz="1200" smtClean="0">
                <a:latin typeface="Arial" panose="020B0604020202020204" pitchFamily="34" charset="0"/>
              </a:rPr>
              <a:pPr/>
              <a:t>49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41CA5A05-77A1-4110-9C6D-89B6835E36A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EAF7935C-3DC7-4F77-9961-E2B629FE00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9891E289-F08A-4ADC-9F12-02671B1DA9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3B4DD1B-9234-4BD6-B35E-8C4EF58E2947}" type="slidenum">
              <a:rPr lang="en-US" altLang="en-US" sz="1200" smtClean="0">
                <a:latin typeface="Arial" panose="020B0604020202020204" pitchFamily="34" charset="0"/>
              </a:rPr>
              <a:pPr/>
              <a:t>50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4E7820CC-41DA-4B2F-97E3-0A1EBCB9D48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92C8FA68-AFFB-448E-A496-AEE87B825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8330A999-B381-4529-971C-B205F2BA97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1831265-5B70-4712-A23D-8586100F25AA}" type="slidenum">
              <a:rPr lang="en-US" altLang="en-US" sz="1200" smtClean="0">
                <a:latin typeface="Arial" panose="020B0604020202020204" pitchFamily="34" charset="0"/>
              </a:rPr>
              <a:pPr/>
              <a:t>54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CE4956AE-14B3-48C9-8DA6-524775B374D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829D648E-06A6-4822-87FB-27EDCAD078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493AA231-541D-4D80-8DCC-0A2AA7AED7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5260C15-37AB-487C-AC13-E599B08AFB0F}" type="slidenum">
              <a:rPr lang="en-US" altLang="en-US" sz="1200" smtClean="0">
                <a:latin typeface="Arial" panose="020B0604020202020204" pitchFamily="34" charset="0"/>
              </a:rPr>
              <a:pPr/>
              <a:t>55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ECCB8843-DEDC-4D1E-B2A0-D2D4183A293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4F8C9D7B-EB31-48E4-BAC8-A2F3B1069F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35276154-5B0D-42D9-B3E9-64E936DFAF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D68098F-770B-4BBA-B4D0-57FCE55AFF4A}" type="slidenum">
              <a:rPr lang="en-US" altLang="en-US" sz="1200" smtClean="0">
                <a:latin typeface="Arial" panose="020B0604020202020204" pitchFamily="34" charset="0"/>
              </a:rPr>
              <a:pPr/>
              <a:t>56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217520DF-AF7C-4282-82AF-F8B0AE4139D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B2CAF583-3AAD-436E-BEA3-E701A00FD2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E559BF4C-7405-4A5F-B2A0-52C838139E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9CCBC2-4243-4784-963F-02FFD56D6271}" type="slidenum">
              <a:rPr lang="en-US" altLang="en-US" sz="1200" smtClean="0">
                <a:latin typeface="Arial" panose="020B0604020202020204" pitchFamily="34" charset="0"/>
              </a:rPr>
              <a:pPr/>
              <a:t>57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2BCD0D71-F4B0-45BC-B4E0-54F1FEAFBFF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D2460A00-5BD8-4959-BFF0-CE20D12131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CD32E88C-1A43-49E0-A1F4-DDC66349A1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45C2994-0B92-480D-AE7D-0B01CE7682B9}" type="slidenum">
              <a:rPr lang="en-US" altLang="en-US" sz="1200" smtClean="0">
                <a:latin typeface="Arial" panose="020B0604020202020204" pitchFamily="34" charset="0"/>
              </a:rPr>
              <a:pPr/>
              <a:t>58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8B9D5275-639E-4691-9A6D-C99854E857C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BDF47EEB-D634-41D6-8A5D-CF84EF67B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67E2896A-1E2F-4C92-8E70-E97EF2BAAF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946ECA1-4287-4BE1-8DA0-5BEC6B7870BE}" type="slidenum">
              <a:rPr lang="en-US" altLang="en-US" sz="1200" smtClean="0">
                <a:latin typeface="Arial" panose="020B0604020202020204" pitchFamily="34" charset="0"/>
              </a:rPr>
              <a:pPr/>
              <a:t>59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77501860-F801-4481-8CFB-083550B7575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B90EF5E6-B871-4A94-B22F-E271CE0EE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4B6082A-CB78-48E1-A239-DC63DC132D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EFE226C-6B68-4E10-B46C-3991789D4AB1}" type="slidenum">
              <a:rPr lang="en-US" altLang="en-US" sz="1200" smtClean="0">
                <a:latin typeface="Arial" panose="020B0604020202020204" pitchFamily="34" charset="0"/>
              </a:rPr>
              <a:pPr/>
              <a:t>60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E9DA819A-0A83-4816-B5FE-29E93F09B9E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051FCB0-32D3-4AF5-BABA-7FAD05A7D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F72D1C3E-D301-427F-BC34-2D8F5DAAEB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8A9703D-0E98-4621-BECA-A982C52B7FD4}" type="slidenum">
              <a:rPr lang="en-US" altLang="en-US" sz="1200" smtClean="0">
                <a:latin typeface="Arial" panose="020B0604020202020204" pitchFamily="34" charset="0"/>
              </a:rPr>
              <a:pPr/>
              <a:t>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FE67E3CE-EEB9-4BAC-A10F-9E31EE80AEE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9440A77B-82E1-4FB6-8AF0-810589A254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B947112D-66DB-4592-B61D-585229A975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ACD9188-AE97-4574-B086-1F16D33056AF}" type="slidenum">
              <a:rPr lang="en-US" altLang="en-US" sz="1200" smtClean="0">
                <a:latin typeface="Arial" panose="020B0604020202020204" pitchFamily="34" charset="0"/>
              </a:rPr>
              <a:pPr/>
              <a:t>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F28E72AA-957D-45E8-89DD-171C656AFB6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104D1E00-8C4C-46CB-A676-434609DEBC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539843EF-0B79-4F1A-9B5D-8E01F01110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1CCDC7A-855E-4173-8EF5-1080FD235D73}" type="slidenum">
              <a:rPr lang="en-US" altLang="en-US" sz="1200" smtClean="0">
                <a:latin typeface="Arial" panose="020B0604020202020204" pitchFamily="34" charset="0"/>
              </a:rPr>
              <a:pPr/>
              <a:t>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CE9908B0-465E-4E55-B5A1-B4EEB518722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A386839B-F8D7-445A-B97B-6FAC325C75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F2925608-984B-4728-ABD4-7DC7CF803E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2C4AE7B-F36D-4EE1-A210-5D2E6A680071}" type="slidenum">
              <a:rPr lang="en-US" altLang="en-US" sz="1200" smtClean="0">
                <a:latin typeface="Arial" panose="020B0604020202020204" pitchFamily="34" charset="0"/>
              </a:rPr>
              <a:pPr/>
              <a:t>10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B6D59A5B-486D-4C0D-B3C8-CD59B31E7D9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8F2E67DE-C546-4D07-8498-88BE2191AA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D08D4D53-B07C-4858-8DF7-201112CB88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465A80E-3881-4C2D-AFC5-9EBD01875925}" type="slidenum">
              <a:rPr lang="en-US" altLang="en-US" sz="1200" smtClean="0">
                <a:latin typeface="Arial" panose="020B0604020202020204" pitchFamily="34" charset="0"/>
              </a:rPr>
              <a:pPr/>
              <a:t>13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B0FD6C1F-B951-4DD2-B668-B6087184BFA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578E4EC-B575-457C-9FB3-2D9EB784E6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1">
            <a:extLst>
              <a:ext uri="{FF2B5EF4-FFF2-40B4-BE49-F238E27FC236}">
                <a16:creationId xmlns:a16="http://schemas.microsoft.com/office/drawing/2014/main" id="{77BCEDA7-5D36-4012-BA03-4266B6BDAAF7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677" cy="6858000"/>
          </a:xfrm>
        </p:grpSpPr>
        <p:pic>
          <p:nvPicPr>
            <p:cNvPr id="5" name="Picture 12" descr="SD-PanelTitle-R1.png">
              <a:extLst>
                <a:ext uri="{FF2B5EF4-FFF2-40B4-BE49-F238E27FC236}">
                  <a16:creationId xmlns:a16="http://schemas.microsoft.com/office/drawing/2014/main" id="{928F4589-7170-4A69-BED2-F32DE4866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13">
              <a:extLst>
                <a:ext uri="{FF2B5EF4-FFF2-40B4-BE49-F238E27FC236}">
                  <a16:creationId xmlns:a16="http://schemas.microsoft.com/office/drawing/2014/main" id="{85F9DB18-04D5-49D3-A12F-07DED7559026}"/>
                </a:ext>
              </a:extLst>
            </p:cNvPr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" name="Picture 14" descr="HDRibbonTitle-UniformTrim.png">
              <a:extLst>
                <a:ext uri="{FF2B5EF4-FFF2-40B4-BE49-F238E27FC236}">
                  <a16:creationId xmlns:a16="http://schemas.microsoft.com/office/drawing/2014/main" id="{FE1756D8-4211-4D7D-ACF5-1B94042F5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8"/>
            <a:stretch>
              <a:fillRect/>
            </a:stretch>
          </p:blipFill>
          <p:spPr bwMode="auto">
            <a:xfrm>
              <a:off x="0" y="3128434"/>
              <a:ext cx="1664208" cy="612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5" descr="HDRibbonTitle-UniformTrim.png">
              <a:extLst>
                <a:ext uri="{FF2B5EF4-FFF2-40B4-BE49-F238E27FC236}">
                  <a16:creationId xmlns:a16="http://schemas.microsoft.com/office/drawing/2014/main" id="{D13228E2-F103-4CB0-988B-BD3DE3742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8"/>
            <a:stretch>
              <a:fillRect/>
            </a:stretch>
          </p:blipFill>
          <p:spPr bwMode="auto">
            <a:xfrm>
              <a:off x="7480469" y="3128434"/>
              <a:ext cx="1664208" cy="612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9" name="Straight Connector 16">
            <a:extLst>
              <a:ext uri="{FF2B5EF4-FFF2-40B4-BE49-F238E27FC236}">
                <a16:creationId xmlns:a16="http://schemas.microsoft.com/office/drawing/2014/main" id="{E44F8112-CAFA-421C-BCA0-E42BBE123FDE}"/>
              </a:ext>
            </a:extLst>
          </p:cNvPr>
          <p:cNvCxnSpPr/>
          <p:nvPr/>
        </p:nvCxnSpPr>
        <p:spPr>
          <a:xfrm>
            <a:off x="2019300" y="3471863"/>
            <a:ext cx="511333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861D18B-3523-4841-82B0-065CA65590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65838" y="5054600"/>
            <a:ext cx="673100" cy="279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A97AB9-9804-4639-8505-B571ACFED293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7ADF46-43C4-4AA5-B231-F8576A3FF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22463" y="5054600"/>
            <a:ext cx="4064000" cy="279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D8F59BD-3AA9-485C-A021-B9739BAD7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6725" y="5054600"/>
            <a:ext cx="414338" cy="279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C2B67B-44FE-4CA8-BD43-73F9F7B8E1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02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9EB8DA2-7473-46D4-80ED-F7F7F53E7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CDB6B5-B194-43D1-93B5-6B1B41E85EAB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1CE63E6-46EF-4EA2-8028-82AC8C948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EEFFF54-FA95-4B76-9E2E-13A45492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985A66-3277-49B4-9DB8-DF4B2D3537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00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699459EB-FCC6-4CAB-B084-B8DC627FF2B7}"/>
              </a:ext>
            </a:extLst>
          </p:cNvPr>
          <p:cNvCxnSpPr/>
          <p:nvPr/>
        </p:nvCxnSpPr>
        <p:spPr>
          <a:xfrm>
            <a:off x="1277938" y="4140200"/>
            <a:ext cx="660717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3403BFF-3D8B-40CD-8266-1F7C34C97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FCCD2-D581-4E7B-AD83-014B5DAFF811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7EBB1BE-F51F-4EE6-AD4D-0F2A23D1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54DE94-2371-497D-B61C-C74055D9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3A264-814D-48A5-89E5-A5EC498375F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101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8BB5F7-2E8E-4714-8DAD-3EA13DA5E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13" y="9048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el-GR" sz="7200"/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C087B-86FA-45C3-AD89-D3C379260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4288" y="2827338"/>
            <a:ext cx="4572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defRPr/>
            </a:pPr>
            <a:r>
              <a:rPr lang="en-US" altLang="el-GR" sz="7200"/>
              <a:t>”</a:t>
            </a:r>
          </a:p>
        </p:txBody>
      </p: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0819BF03-0A05-427F-A4E7-47F813213EC6}"/>
              </a:ext>
            </a:extLst>
          </p:cNvPr>
          <p:cNvCxnSpPr/>
          <p:nvPr/>
        </p:nvCxnSpPr>
        <p:spPr>
          <a:xfrm>
            <a:off x="1277938" y="414020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B7D85B1-3728-4193-86D2-C6A3831463B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36BF16-63A5-4428-A426-EFF6998C85B2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7F114B5-F9B1-43F7-A953-F5A9C136802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70CA68-EE3C-47B3-B7D9-A655BE3FB2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B2798-F485-4C44-A255-C41164BBB3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03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96AEB-76A8-496B-A7F3-4E74A010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BF8C20-0272-43E2-85DA-74B3C54E50FF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8A525-9791-4C06-AB91-82EFF5422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1938F-A662-4EAC-8416-7B9A43AA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B4FEC-964F-4032-B645-EACAADC60A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970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3B5C71-AE54-4B46-AB21-4A7664363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88" y="896938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el-GR" sz="8000"/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4C930E-E95F-4874-9116-3EAE2C2E1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0163" y="2608263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defRPr/>
            </a:pPr>
            <a:r>
              <a:rPr lang="en-US" altLang="el-GR" sz="8000"/>
              <a:t>”</a:t>
            </a:r>
          </a:p>
        </p:txBody>
      </p: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9D470B4A-20AB-456E-9B2B-B96431140DCB}"/>
              </a:ext>
            </a:extLst>
          </p:cNvPr>
          <p:cNvCxnSpPr/>
          <p:nvPr/>
        </p:nvCxnSpPr>
        <p:spPr>
          <a:xfrm>
            <a:off x="1277938" y="342900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CC88022-5A31-46A1-B9D5-180035D47E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627074-33F9-4739-A715-696490BFF04D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471AEBB-8CD7-47E2-8C26-77F71E55C2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25F55A-89E9-44EF-876D-5B7D4EC694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8046A1-9977-491F-85E3-8C4C69D8D9A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12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C0826332-455C-4735-9498-9043481C68CA}"/>
              </a:ext>
            </a:extLst>
          </p:cNvPr>
          <p:cNvCxnSpPr/>
          <p:nvPr/>
        </p:nvCxnSpPr>
        <p:spPr>
          <a:xfrm>
            <a:off x="1277938" y="3429000"/>
            <a:ext cx="660717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rtlCol="0">
            <a:normAutofit/>
          </a:bodyPr>
          <a:lstStyle>
            <a:lvl1pPr>
              <a:defRPr lang="en-US" sz="3200" b="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3188736-AE55-4AB1-BDA1-6E0D827F5D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7740F2-F857-494D-95F8-95D0D7A2D7F9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4392222-4323-4D9B-9D0A-ACFAA7848E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8B325DF-F9F8-4104-A208-23ABA46C3A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05142-84F8-4D8D-80B4-F1A966DF77A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294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0FE5269B-DB43-4E63-904E-5C469A8D5882}"/>
              </a:ext>
            </a:extLst>
          </p:cNvPr>
          <p:cNvCxnSpPr/>
          <p:nvPr/>
        </p:nvCxnSpPr>
        <p:spPr>
          <a:xfrm>
            <a:off x="1277938" y="2354263"/>
            <a:ext cx="660717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9C7724C-B1B7-4322-827D-14150E7B2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0FB13-7B96-4CD0-AACE-E36857660C44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D86C3CD-3603-4289-8CD3-BEE9C6305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7EA7155-59E4-446D-BCF3-66348F1BD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4CC3FB-1911-4937-AE1E-5F583F333A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348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F3E059CC-FDE6-4023-A59E-3EECA4CFAAF4}"/>
              </a:ext>
            </a:extLst>
          </p:cNvPr>
          <p:cNvCxnSpPr/>
          <p:nvPr/>
        </p:nvCxnSpPr>
        <p:spPr>
          <a:xfrm>
            <a:off x="6245225" y="906463"/>
            <a:ext cx="0" cy="4968875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9193486-0E08-45D0-9151-D0471F0AC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5051C1-C36D-4E77-B6E5-A1BEE08B5FD9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5AEB4AF-0E00-4B2F-983A-F31CEBD20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432FA60-4437-4868-880D-080BA121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ABC25-7A58-4F90-AE8C-CE4725D438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022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id="{EED8BF99-B8CA-4EFD-8233-A0DDAE2BFDE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7200" y="457200"/>
            <a:ext cx="8153400" cy="5791200"/>
          </a:xfrm>
          <a:prstGeom prst="rect">
            <a:avLst/>
          </a:prstGeom>
          <a:solidFill>
            <a:srgbClr val="FFFFFF"/>
          </a:solidFill>
          <a:ln w="28575">
            <a:solidFill>
              <a:srgbClr val="996633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9821991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1">
            <a:extLst>
              <a:ext uri="{FF2B5EF4-FFF2-40B4-BE49-F238E27FC236}">
                <a16:creationId xmlns:a16="http://schemas.microsoft.com/office/drawing/2014/main" id="{9832E390-A743-4547-8EA6-8EE22C7F5FE4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677" cy="6858000"/>
          </a:xfrm>
        </p:grpSpPr>
        <p:pic>
          <p:nvPicPr>
            <p:cNvPr id="5" name="Picture 12" descr="SD-PanelTitle-R1.png">
              <a:extLst>
                <a:ext uri="{FF2B5EF4-FFF2-40B4-BE49-F238E27FC236}">
                  <a16:creationId xmlns:a16="http://schemas.microsoft.com/office/drawing/2014/main" id="{A78C705E-AD1A-4466-8948-00F21AEC9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13">
              <a:extLst>
                <a:ext uri="{FF2B5EF4-FFF2-40B4-BE49-F238E27FC236}">
                  <a16:creationId xmlns:a16="http://schemas.microsoft.com/office/drawing/2014/main" id="{20A3ABB2-EE31-46DA-98F5-9A4D0AA35000}"/>
                </a:ext>
              </a:extLst>
            </p:cNvPr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" name="Picture 14" descr="HDRibbonTitle-UniformTrim.png">
              <a:extLst>
                <a:ext uri="{FF2B5EF4-FFF2-40B4-BE49-F238E27FC236}">
                  <a16:creationId xmlns:a16="http://schemas.microsoft.com/office/drawing/2014/main" id="{059D9535-7083-4B37-9720-11762A614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8"/>
            <a:stretch>
              <a:fillRect/>
            </a:stretch>
          </p:blipFill>
          <p:spPr bwMode="auto">
            <a:xfrm>
              <a:off x="0" y="3128434"/>
              <a:ext cx="1664208" cy="612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5" descr="HDRibbonTitle-UniformTrim.png">
              <a:extLst>
                <a:ext uri="{FF2B5EF4-FFF2-40B4-BE49-F238E27FC236}">
                  <a16:creationId xmlns:a16="http://schemas.microsoft.com/office/drawing/2014/main" id="{315E43CC-8ECE-4089-986F-67E28D73C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8"/>
            <a:stretch>
              <a:fillRect/>
            </a:stretch>
          </p:blipFill>
          <p:spPr bwMode="auto">
            <a:xfrm>
              <a:off x="7480469" y="3128434"/>
              <a:ext cx="1664208" cy="612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9" name="Straight Connector 16">
            <a:extLst>
              <a:ext uri="{FF2B5EF4-FFF2-40B4-BE49-F238E27FC236}">
                <a16:creationId xmlns:a16="http://schemas.microsoft.com/office/drawing/2014/main" id="{38A3E6B5-A3D4-4E12-8957-F105EAA6327F}"/>
              </a:ext>
            </a:extLst>
          </p:cNvPr>
          <p:cNvCxnSpPr/>
          <p:nvPr/>
        </p:nvCxnSpPr>
        <p:spPr>
          <a:xfrm>
            <a:off x="2019300" y="3471863"/>
            <a:ext cx="511333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1D153F3-08B0-43FB-9ED2-EA5540FC05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65838" y="5054600"/>
            <a:ext cx="673100" cy="279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83323-E176-495B-BCE7-DEEEDE439A07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D7FCCD-6E4C-4564-ADBF-73B34AE2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22463" y="5054600"/>
            <a:ext cx="4064000" cy="279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9647C91-14C0-4175-BCF8-6021EE33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6725" y="5054600"/>
            <a:ext cx="414338" cy="279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B784B-CD42-443C-AB45-9E36ACE4BB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68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8B5F177C-F51C-4556-BE37-453957F8E4F5}"/>
              </a:ext>
            </a:extLst>
          </p:cNvPr>
          <p:cNvCxnSpPr/>
          <p:nvPr/>
        </p:nvCxnSpPr>
        <p:spPr>
          <a:xfrm>
            <a:off x="1277938" y="235585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1113A6C-2F0A-4EB0-8A55-6FEAB682B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8996A-BBF1-42B7-9BF2-B08E49E210A0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17A0642-FB98-472F-912D-73CC5F06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7FFADA-D217-443D-82D4-1869400F2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ED4F88-8F57-46A7-A7D7-31006440F6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55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216ADD83-3233-4477-A1F9-AA8F10BBDADE}"/>
              </a:ext>
            </a:extLst>
          </p:cNvPr>
          <p:cNvCxnSpPr/>
          <p:nvPr/>
        </p:nvCxnSpPr>
        <p:spPr>
          <a:xfrm>
            <a:off x="1277938" y="235585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C7D8A8F-597D-4766-94F7-D781DB6CB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3DCAC6-05FB-4981-AC7B-078C4CEFF87F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0052284-81B6-4C2D-8321-CDDFBFD2D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42982AC-AC1D-4807-BE50-3BD1EFA9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901D0E-AA74-4756-BFF0-26B1D27D261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053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8A21F24F-68DE-40E0-9CC3-C6D08BF27FD5}"/>
              </a:ext>
            </a:extLst>
          </p:cNvPr>
          <p:cNvCxnSpPr/>
          <p:nvPr/>
        </p:nvCxnSpPr>
        <p:spPr>
          <a:xfrm>
            <a:off x="1277938" y="3598863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4967516-A949-474C-ACD5-6F6FA3D01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7A999-7766-4B77-81B9-3315C7976CDC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8EEC73-7BD7-4BAB-B536-AE79877AA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57C4BA-F689-4916-B8D4-AD4B0F4E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B64910-5A37-4FB5-8A77-188164012AE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2946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D56981AC-3EB0-444C-9A42-14961A232E9D}"/>
              </a:ext>
            </a:extLst>
          </p:cNvPr>
          <p:cNvCxnSpPr/>
          <p:nvPr/>
        </p:nvCxnSpPr>
        <p:spPr>
          <a:xfrm>
            <a:off x="1277938" y="235585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9BB146A-4901-4274-98FF-E917F2932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23C1BD-E5BE-4729-BEA5-E32651064686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36C4E50-8479-466A-AE75-B024515D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B951F51C-C065-4006-8DB3-054C27DE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B5E0E-BD40-4907-978C-B06BE5BE6B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8471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E94BDDA8-9374-4863-ADD4-FBB386A1FEFB}"/>
              </a:ext>
            </a:extLst>
          </p:cNvPr>
          <p:cNvCxnSpPr/>
          <p:nvPr/>
        </p:nvCxnSpPr>
        <p:spPr>
          <a:xfrm>
            <a:off x="1277938" y="2354263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266DC6E8-98E7-4320-AE0B-708CCBA55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5BD93A-4441-4951-A9F1-FED8E9D62E11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A02AA53B-654A-41C7-AA71-4169DF67A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2565073E-8577-4BEF-9FA8-5C81EE45D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283E61-CB85-4EC3-BD73-4ECF12FC5A7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7798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11">
            <a:extLst>
              <a:ext uri="{FF2B5EF4-FFF2-40B4-BE49-F238E27FC236}">
                <a16:creationId xmlns:a16="http://schemas.microsoft.com/office/drawing/2014/main" id="{BC0509D1-7E7E-4671-BAF3-6D03EE7CA05C}"/>
              </a:ext>
            </a:extLst>
          </p:cNvPr>
          <p:cNvCxnSpPr/>
          <p:nvPr/>
        </p:nvCxnSpPr>
        <p:spPr>
          <a:xfrm>
            <a:off x="1277938" y="2354263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359C02DF-4A79-4A15-A827-ED372B4EF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59B8B7-EE9F-4A73-91C7-8043832B9708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4E1730C-CB0B-4EED-8199-088620973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F0D7793-68D6-4B1A-933E-32F1FF44F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92657F-E1CD-494A-92D6-6B7FA8C09A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0541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9D31CD2-1B8E-4A91-82E8-8ADC4C5DA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289C0-29A5-4AFD-83AB-5D90DD70AD08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547575C-E12F-49B5-90B9-EFF23D950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D56C64-A7D4-4C5A-B587-9D0B8699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96C527-6462-4DDA-9CE9-B55B3582783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472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C801A8BF-C9E2-4DE3-8652-CF083BA462B8}"/>
              </a:ext>
            </a:extLst>
          </p:cNvPr>
          <p:cNvCxnSpPr/>
          <p:nvPr/>
        </p:nvCxnSpPr>
        <p:spPr>
          <a:xfrm>
            <a:off x="1277938" y="2913063"/>
            <a:ext cx="23336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6B70EE2-AF83-4FC2-94AE-FD32696E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DE384D-F302-43F3-9373-5D5A9CE0450D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7AF6144-8EDB-4B04-93B9-98296131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C71A39E-1779-4B9A-86B2-6FEBD49FB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F82D68-FE61-4E79-BFFB-B143D8CD6B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320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0E4918A-81B0-4712-9F3D-3A37C1D20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9C07B0-7C24-4930-B875-264DAFA1DDCA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B5779E7-67E9-4784-B6DA-64F34FB2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7AE3A15-6456-4FA3-80AA-5EF29CDE9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FE9D67-B33C-4F4F-81B1-CE030F49658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423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C9D019B-4667-4F4A-AE5F-9A63162FE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14E551-60F6-4874-9AA1-37BB3356EDDD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924AF84-B7B7-4557-8B96-92DE098BE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7DCBE20-4925-4F19-B031-8E7D6483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BE53D-9DAC-4CC0-9354-9D4D804E68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4711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42CE2595-B94C-49E6-86B4-6430C41D9962}"/>
              </a:ext>
            </a:extLst>
          </p:cNvPr>
          <p:cNvCxnSpPr/>
          <p:nvPr/>
        </p:nvCxnSpPr>
        <p:spPr>
          <a:xfrm>
            <a:off x="1277938" y="4140200"/>
            <a:ext cx="660717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BBDDA90-2365-4C00-95FF-AD5A4B03F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E9D5F-9115-498E-A333-1511FB3A7642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D45F5B9-BA3B-4FE1-AEC4-D0D931722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2D845E7-FB6F-4CB2-9599-F66BD3CAB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D5A26-05CA-43F5-8E59-72F8169582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7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5BB3B3AE-42DC-4831-8381-21BC85CB4407}"/>
              </a:ext>
            </a:extLst>
          </p:cNvPr>
          <p:cNvCxnSpPr/>
          <p:nvPr/>
        </p:nvCxnSpPr>
        <p:spPr>
          <a:xfrm>
            <a:off x="1277938" y="3598863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14AB71A-0C89-4DC8-B717-6E79F5EF0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AA193-7E0F-42C3-9F28-6307FC582BF8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311652A-CD14-43DA-A219-2C51BE8E7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59F8F4-61F4-4AF5-8F29-B1C80D96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D356F-65D9-4B44-8CAB-539988BCA4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8555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8592D1-9F63-44C1-99DA-F012A792E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13" y="9048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el-GR" sz="7200"/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37A12-BBDB-45D6-85AB-D483D33AE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4288" y="2827338"/>
            <a:ext cx="4572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defRPr/>
            </a:pPr>
            <a:r>
              <a:rPr lang="en-US" altLang="el-GR" sz="7200"/>
              <a:t>”</a:t>
            </a:r>
          </a:p>
        </p:txBody>
      </p: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3C55A8B9-410B-47EE-BD10-28664259CCB2}"/>
              </a:ext>
            </a:extLst>
          </p:cNvPr>
          <p:cNvCxnSpPr/>
          <p:nvPr/>
        </p:nvCxnSpPr>
        <p:spPr>
          <a:xfrm>
            <a:off x="1277938" y="414020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9BF3A87-7A69-4D4F-BE50-A9EAE2F3BC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45C1D0-F4CD-424D-9248-9B98D50C2541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FC95A81-366C-4299-81C8-2976D58C5C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4CA6652-AFFE-4C3E-9B17-D9CE456D78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56DFD-3B58-4C02-B490-0E34AE29F31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67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04FEA-B5A0-4B36-9E8B-9EC06FFFC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738922-0235-4027-823F-C506AB4D8367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604C3-34C9-498E-AADA-F3B6ACCC0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EC71A-0037-414D-A0C9-F0DBF46A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6C300D-8884-4945-B031-216CF7D880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8162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E573BD-9255-47F5-96FC-88D7B64B2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88" y="896938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el-GR" sz="8000"/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97015F-7B27-4989-A4F5-207948226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0163" y="2608263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defRPr/>
            </a:pPr>
            <a:r>
              <a:rPr lang="en-US" altLang="el-GR" sz="8000"/>
              <a:t>”</a:t>
            </a:r>
          </a:p>
        </p:txBody>
      </p: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9BE68E40-D24F-49B9-BD79-AFAC83CA5BCA}"/>
              </a:ext>
            </a:extLst>
          </p:cNvPr>
          <p:cNvCxnSpPr/>
          <p:nvPr/>
        </p:nvCxnSpPr>
        <p:spPr>
          <a:xfrm>
            <a:off x="1277938" y="342900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28B18AD-263B-4A7B-B568-60256556C23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8DB0D-7B6D-4E1E-9004-ACD2AA59D014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B8125BE-F471-4C74-AE5E-DF13DD772B7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422E5ED-3935-4C10-8E5C-9602D85238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D0453-4FC9-46A1-9488-9ABF11C8CF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6748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179D46F-9B8B-4F9F-9730-EDC0DF076FF7}"/>
              </a:ext>
            </a:extLst>
          </p:cNvPr>
          <p:cNvCxnSpPr/>
          <p:nvPr/>
        </p:nvCxnSpPr>
        <p:spPr>
          <a:xfrm>
            <a:off x="1277938" y="3429000"/>
            <a:ext cx="660717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rtlCol="0">
            <a:normAutofit/>
          </a:bodyPr>
          <a:lstStyle>
            <a:lvl1pPr>
              <a:defRPr lang="en-US" sz="3200" b="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58E58F2-8044-4449-8351-72844DDC863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72331-367C-4F32-A011-F41D97EE71E9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B1F2A97-2668-4444-9DCA-AF5CE34CAD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40ACF21-D9E5-4B20-ACF3-DF87132C6E3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C29FD-0491-4133-B244-0AC039A3ADA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846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633B54CD-296F-4403-B54C-4D1881074800}"/>
              </a:ext>
            </a:extLst>
          </p:cNvPr>
          <p:cNvCxnSpPr/>
          <p:nvPr/>
        </p:nvCxnSpPr>
        <p:spPr>
          <a:xfrm>
            <a:off x="1277938" y="2354263"/>
            <a:ext cx="660717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E01FDCC-1F13-4976-BC78-90982211A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60B11E-2FD0-4857-8EFF-D3EFF60D1E63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92CDB22-0BA5-4F41-A003-CD2BA211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4AE069E-A47D-4AE5-9461-7FED57BD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A6BD9-0E5E-4138-B67F-B219BF9C258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0389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D3E0EC6F-16A0-456F-80A1-258820F7E33F}"/>
              </a:ext>
            </a:extLst>
          </p:cNvPr>
          <p:cNvCxnSpPr/>
          <p:nvPr/>
        </p:nvCxnSpPr>
        <p:spPr>
          <a:xfrm>
            <a:off x="6245225" y="906463"/>
            <a:ext cx="0" cy="4968875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5A98246-8B93-4262-9A13-850D96BF4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E8FAC-4183-4988-BBB4-98685CD96459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0081E1D-8E57-4C52-B370-E54A4946E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A937DC6-CA26-4D2C-8E88-CF1A75571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B2D939-EB17-469E-B6AE-69057F160DB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783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id="{26935AC8-DF62-403C-AAFB-EC411AF6466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7200" y="457200"/>
            <a:ext cx="8153400" cy="5791200"/>
          </a:xfrm>
          <a:prstGeom prst="rect">
            <a:avLst/>
          </a:prstGeom>
          <a:solidFill>
            <a:srgbClr val="FFFFFF"/>
          </a:solidFill>
          <a:ln w="28575">
            <a:solidFill>
              <a:srgbClr val="996633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459870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777B42F-3097-4B20-BC8D-A93B5478CB79}"/>
              </a:ext>
            </a:extLst>
          </p:cNvPr>
          <p:cNvCxnSpPr/>
          <p:nvPr/>
        </p:nvCxnSpPr>
        <p:spPr>
          <a:xfrm>
            <a:off x="1277938" y="235585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31D2226-B7A9-4832-97BE-00C134314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82636E-DB09-45F1-9BE7-5A2112CBBC75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BD322381-D101-4FC5-9750-F718F8D4A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36C3A08-E2DE-414B-B402-63ACAC90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0D002-1C47-48D7-8A23-49E9EE05A4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43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8EEE1C2F-01BE-4067-B167-4A5E94097350}"/>
              </a:ext>
            </a:extLst>
          </p:cNvPr>
          <p:cNvCxnSpPr/>
          <p:nvPr/>
        </p:nvCxnSpPr>
        <p:spPr>
          <a:xfrm>
            <a:off x="1277938" y="2354263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A9234A36-B2CD-4D8A-A2E6-4FC5A0F94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E56CB6-B2C4-4278-88F7-A27841192285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77EC9A26-3E23-42EF-BD34-67A350FBF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5C462B09-C5C7-41F2-BDF8-5839CB86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3510A-A523-4ECF-BCF0-37880C8440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3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11">
            <a:extLst>
              <a:ext uri="{FF2B5EF4-FFF2-40B4-BE49-F238E27FC236}">
                <a16:creationId xmlns:a16="http://schemas.microsoft.com/office/drawing/2014/main" id="{BD60AB7E-C71A-4914-AC60-E6D282EC6BAC}"/>
              </a:ext>
            </a:extLst>
          </p:cNvPr>
          <p:cNvCxnSpPr/>
          <p:nvPr/>
        </p:nvCxnSpPr>
        <p:spPr>
          <a:xfrm>
            <a:off x="1277938" y="2354263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42380B12-B12B-46C6-A028-182B9F16B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B85143-5FDE-48C2-B284-FC3A4A018616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E4B7ACA-16E3-4A7C-9059-98A2F4E41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8FC0EF1-42F1-444C-A7E6-1985E99E6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17BFF-08C1-4497-AD31-4E55F31FC5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40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DAEC9AE-F449-45ED-B3C1-3F1D1FA0F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63F01-49E8-4925-98C5-B2A4A480A03E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568B258-73C3-48E0-A5BD-7C8413648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794DF78-F2FF-4901-83F5-5AA3D8FD3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C18C78-ACDB-4BAC-BA75-30D0EBE0F5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0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647D75A7-110F-471D-A537-974EDC41B416}"/>
              </a:ext>
            </a:extLst>
          </p:cNvPr>
          <p:cNvCxnSpPr/>
          <p:nvPr/>
        </p:nvCxnSpPr>
        <p:spPr>
          <a:xfrm>
            <a:off x="1277938" y="2913063"/>
            <a:ext cx="23336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51E7C41-7DA2-4302-90B5-0C8A264A0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CB957-4693-48AC-B27C-D5DB385602D8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B6951AEB-5E5A-43DE-931A-E4C431BE6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EE81F9C-B30C-479F-8B6A-A4DB955E3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E0FBF8-A8C8-48A4-B598-3443685D1E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280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412F58F-8EBD-4F7A-81C7-7B695864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4DE6B-0830-4C89-8693-7AA8118A9237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4A24969-2210-4082-9265-A3CED1032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B832A9-4F6F-4603-864A-5C94B5D0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70736B-369A-483C-94D8-D825AA96DD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5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6">
            <a:extLst>
              <a:ext uri="{FF2B5EF4-FFF2-40B4-BE49-F238E27FC236}">
                <a16:creationId xmlns:a16="http://schemas.microsoft.com/office/drawing/2014/main" id="{936B04D8-B06A-4E61-9042-6E5846BFA186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51938" cy="6858000"/>
            <a:chOff x="0" y="0"/>
            <a:chExt cx="9152467" cy="6858000"/>
          </a:xfrm>
        </p:grpSpPr>
        <p:pic>
          <p:nvPicPr>
            <p:cNvPr id="1032" name="Picture 7" descr="SD-PanelContent.png">
              <a:extLst>
                <a:ext uri="{FF2B5EF4-FFF2-40B4-BE49-F238E27FC236}">
                  <a16:creationId xmlns:a16="http://schemas.microsoft.com/office/drawing/2014/main" id="{451C2991-5E63-41E0-9E19-7B40C4CBF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903D9A-2DC9-4B3B-8014-692228895D0E}"/>
                </a:ext>
              </a:extLst>
            </p:cNvPr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36" name="Picture 9" descr="HDRibbonContent-UniformTrim.png">
              <a:extLst>
                <a:ext uri="{FF2B5EF4-FFF2-40B4-BE49-F238E27FC236}">
                  <a16:creationId xmlns:a16="http://schemas.microsoft.com/office/drawing/2014/main" id="{75CB000E-E31E-4A18-B9AB-F7718DE81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14240"/>
            <a:stretch>
              <a:fillRect/>
            </a:stretch>
          </p:blipFill>
          <p:spPr bwMode="auto">
            <a:xfrm>
              <a:off x="0" y="3128434"/>
              <a:ext cx="685800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7" name="Picture 10" descr="HDRibbonContent-UniformTrim.png">
              <a:extLst>
                <a:ext uri="{FF2B5EF4-FFF2-40B4-BE49-F238E27FC236}">
                  <a16:creationId xmlns:a16="http://schemas.microsoft.com/office/drawing/2014/main" id="{929A4EB4-C72D-44FE-952B-12705EA76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14240"/>
            <a:stretch>
              <a:fillRect/>
            </a:stretch>
          </p:blipFill>
          <p:spPr bwMode="auto">
            <a:xfrm>
              <a:off x="8466667" y="3128434"/>
              <a:ext cx="685800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BFADD6D7-A962-494F-9CD0-C9F9F1E62B3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176338" y="915988"/>
            <a:ext cx="6799262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l-GR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BF2D7E74-A00B-4EEB-A6BC-9A04F807E3D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176338" y="2490788"/>
            <a:ext cx="6799262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l-GR"/>
              <a:t>Click to edit Master text styles</a:t>
            </a:r>
          </a:p>
          <a:p>
            <a:pPr lvl="1"/>
            <a:r>
              <a:rPr lang="en-US" altLang="el-GR"/>
              <a:t>Second level</a:t>
            </a:r>
          </a:p>
          <a:p>
            <a:pPr lvl="2"/>
            <a:r>
              <a:rPr lang="en-US" altLang="el-GR"/>
              <a:t>Third level</a:t>
            </a:r>
          </a:p>
          <a:p>
            <a:pPr lvl="3"/>
            <a:r>
              <a:rPr lang="en-US" altLang="el-GR"/>
              <a:t>Fourth level</a:t>
            </a:r>
          </a:p>
          <a:p>
            <a:pPr lvl="4"/>
            <a:r>
              <a:rPr lang="en-US" altLang="el-GR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418AB-165D-4352-B0C0-9828508E7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56350" y="5961063"/>
            <a:ext cx="114935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B7C1DFE3-364C-414C-A4BD-1454AEDADF1B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2703E-FDE0-4C77-8A0B-97FD70EB6D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76338" y="5961063"/>
            <a:ext cx="51054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A5093-FC1A-41DB-85EC-AB0DC8DCB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80313" y="5961063"/>
            <a:ext cx="39528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7A81279C-A7EE-48F2-AB06-00031CDE0B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13" r:id="rId1"/>
    <p:sldLayoutId id="2147485414" r:id="rId2"/>
    <p:sldLayoutId id="2147485415" r:id="rId3"/>
    <p:sldLayoutId id="2147485416" r:id="rId4"/>
    <p:sldLayoutId id="2147485417" r:id="rId5"/>
    <p:sldLayoutId id="2147485418" r:id="rId6"/>
    <p:sldLayoutId id="2147485405" r:id="rId7"/>
    <p:sldLayoutId id="2147485419" r:id="rId8"/>
    <p:sldLayoutId id="2147485406" r:id="rId9"/>
    <p:sldLayoutId id="2147485407" r:id="rId10"/>
    <p:sldLayoutId id="2147485420" r:id="rId11"/>
    <p:sldLayoutId id="2147485421" r:id="rId12"/>
    <p:sldLayoutId id="2147485408" r:id="rId13"/>
    <p:sldLayoutId id="2147485422" r:id="rId14"/>
    <p:sldLayoutId id="2147485423" r:id="rId15"/>
    <p:sldLayoutId id="2147485424" r:id="rId16"/>
    <p:sldLayoutId id="2147485425" r:id="rId17"/>
    <p:sldLayoutId id="2147485426" r:id="rId18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000" kern="1200">
          <a:ln w="3175" cmpd="sng">
            <a:noFill/>
          </a:ln>
          <a:solidFill>
            <a:srgbClr val="262626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2000" kern="1200">
          <a:solidFill>
            <a:srgbClr val="262626"/>
          </a:solidFill>
          <a:latin typeface="+mn-lt"/>
          <a:ea typeface="+mn-ea"/>
          <a:cs typeface="+mn-cs"/>
        </a:defRPr>
      </a:lvl2pPr>
      <a:lvl3pPr marL="12001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kern="1200">
          <a:solidFill>
            <a:srgbClr val="262626"/>
          </a:solidFill>
          <a:latin typeface="+mn-lt"/>
          <a:ea typeface="+mn-ea"/>
          <a:cs typeface="+mn-cs"/>
        </a:defRPr>
      </a:lvl3pPr>
      <a:lvl4pPr marL="1543050" indent="-1714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1600" kern="1200">
          <a:solidFill>
            <a:srgbClr val="262626"/>
          </a:solidFill>
          <a:latin typeface="+mn-lt"/>
          <a:ea typeface="+mn-ea"/>
          <a:cs typeface="+mn-cs"/>
        </a:defRPr>
      </a:lvl4pPr>
      <a:lvl5pPr marL="2000250" indent="-1714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1400" kern="120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6">
            <a:extLst>
              <a:ext uri="{FF2B5EF4-FFF2-40B4-BE49-F238E27FC236}">
                <a16:creationId xmlns:a16="http://schemas.microsoft.com/office/drawing/2014/main" id="{0EC64636-6A0C-46D0-831C-12AD2F48A76F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51938" cy="6858000"/>
            <a:chOff x="0" y="0"/>
            <a:chExt cx="9152467" cy="6858000"/>
          </a:xfrm>
        </p:grpSpPr>
        <p:pic>
          <p:nvPicPr>
            <p:cNvPr id="2056" name="Picture 7" descr="SD-PanelContent.png">
              <a:extLst>
                <a:ext uri="{FF2B5EF4-FFF2-40B4-BE49-F238E27FC236}">
                  <a16:creationId xmlns:a16="http://schemas.microsoft.com/office/drawing/2014/main" id="{B02350BA-35D0-40B4-B417-E55E50032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A4F933-1FC5-41D2-930B-BCA5B61C6E93}"/>
                </a:ext>
              </a:extLst>
            </p:cNvPr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060" name="Picture 9" descr="HDRibbonContent-UniformTrim.png">
              <a:extLst>
                <a:ext uri="{FF2B5EF4-FFF2-40B4-BE49-F238E27FC236}">
                  <a16:creationId xmlns:a16="http://schemas.microsoft.com/office/drawing/2014/main" id="{B8753FAC-46F2-425A-A002-47010FE9B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14240"/>
            <a:stretch>
              <a:fillRect/>
            </a:stretch>
          </p:blipFill>
          <p:spPr bwMode="auto">
            <a:xfrm>
              <a:off x="0" y="3128434"/>
              <a:ext cx="685800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1" name="Picture 10" descr="HDRibbonContent-UniformTrim.png">
              <a:extLst>
                <a:ext uri="{FF2B5EF4-FFF2-40B4-BE49-F238E27FC236}">
                  <a16:creationId xmlns:a16="http://schemas.microsoft.com/office/drawing/2014/main" id="{6F2C70B8-EB2B-45E4-BCED-3B710544E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14240"/>
            <a:stretch>
              <a:fillRect/>
            </a:stretch>
          </p:blipFill>
          <p:spPr bwMode="auto">
            <a:xfrm>
              <a:off x="8466667" y="3128434"/>
              <a:ext cx="685800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51" name="Title Placeholder 1">
            <a:extLst>
              <a:ext uri="{FF2B5EF4-FFF2-40B4-BE49-F238E27FC236}">
                <a16:creationId xmlns:a16="http://schemas.microsoft.com/office/drawing/2014/main" id="{79CD09CD-6ADE-4FD0-8780-628D48E4D55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176338" y="915988"/>
            <a:ext cx="6799262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l-GR"/>
              <a:t>Click to edit Master title style</a:t>
            </a:r>
          </a:p>
        </p:txBody>
      </p:sp>
      <p:sp>
        <p:nvSpPr>
          <p:cNvPr id="2052" name="Text Placeholder 2">
            <a:extLst>
              <a:ext uri="{FF2B5EF4-FFF2-40B4-BE49-F238E27FC236}">
                <a16:creationId xmlns:a16="http://schemas.microsoft.com/office/drawing/2014/main" id="{B120B39C-B0EF-4DEB-9EC7-FF0ECABAD54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176338" y="2490788"/>
            <a:ext cx="6799262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l-GR"/>
              <a:t>Click to edit Master text styles</a:t>
            </a:r>
          </a:p>
          <a:p>
            <a:pPr lvl="1"/>
            <a:r>
              <a:rPr lang="en-US" altLang="el-GR"/>
              <a:t>Second level</a:t>
            </a:r>
          </a:p>
          <a:p>
            <a:pPr lvl="2"/>
            <a:r>
              <a:rPr lang="en-US" altLang="el-GR"/>
              <a:t>Third level</a:t>
            </a:r>
          </a:p>
          <a:p>
            <a:pPr lvl="3"/>
            <a:r>
              <a:rPr lang="en-US" altLang="el-GR"/>
              <a:t>Fourth level</a:t>
            </a:r>
          </a:p>
          <a:p>
            <a:pPr lvl="4"/>
            <a:r>
              <a:rPr lang="en-US" altLang="el-GR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F9CE2-025A-4090-A100-63B84E989A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56350" y="5961063"/>
            <a:ext cx="114935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566D3767-C894-496F-9C25-04266AC57930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E9EE2-8D02-454B-94E9-5FB1240E8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76338" y="5961063"/>
            <a:ext cx="51054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6C449-84CC-4C79-93F9-11C7E5CC7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80313" y="5961063"/>
            <a:ext cx="39528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7031E40D-3422-4B20-99BF-A294A0E92CB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27" r:id="rId1"/>
    <p:sldLayoutId id="2147485428" r:id="rId2"/>
    <p:sldLayoutId id="2147485429" r:id="rId3"/>
    <p:sldLayoutId id="2147485430" r:id="rId4"/>
    <p:sldLayoutId id="2147485431" r:id="rId5"/>
    <p:sldLayoutId id="2147485432" r:id="rId6"/>
    <p:sldLayoutId id="2147485409" r:id="rId7"/>
    <p:sldLayoutId id="2147485433" r:id="rId8"/>
    <p:sldLayoutId id="2147485410" r:id="rId9"/>
    <p:sldLayoutId id="2147485411" r:id="rId10"/>
    <p:sldLayoutId id="2147485434" r:id="rId11"/>
    <p:sldLayoutId id="2147485435" r:id="rId12"/>
    <p:sldLayoutId id="2147485412" r:id="rId13"/>
    <p:sldLayoutId id="2147485436" r:id="rId14"/>
    <p:sldLayoutId id="2147485437" r:id="rId15"/>
    <p:sldLayoutId id="2147485438" r:id="rId16"/>
    <p:sldLayoutId id="2147485439" r:id="rId17"/>
    <p:sldLayoutId id="2147485440" r:id="rId18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000" kern="1200">
          <a:ln w="3175" cmpd="sng">
            <a:noFill/>
          </a:ln>
          <a:solidFill>
            <a:srgbClr val="262626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2000" kern="1200">
          <a:solidFill>
            <a:srgbClr val="262626"/>
          </a:solidFill>
          <a:latin typeface="+mn-lt"/>
          <a:ea typeface="+mn-ea"/>
          <a:cs typeface="+mn-cs"/>
        </a:defRPr>
      </a:lvl2pPr>
      <a:lvl3pPr marL="12001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kern="1200">
          <a:solidFill>
            <a:srgbClr val="262626"/>
          </a:solidFill>
          <a:latin typeface="+mn-lt"/>
          <a:ea typeface="+mn-ea"/>
          <a:cs typeface="+mn-cs"/>
        </a:defRPr>
      </a:lvl3pPr>
      <a:lvl4pPr marL="1543050" indent="-1714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1600" kern="1200">
          <a:solidFill>
            <a:srgbClr val="262626"/>
          </a:solidFill>
          <a:latin typeface="+mn-lt"/>
          <a:ea typeface="+mn-ea"/>
          <a:cs typeface="+mn-cs"/>
        </a:defRPr>
      </a:lvl4pPr>
      <a:lvl5pPr marL="2000250" indent="-1714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1400" kern="120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hafspokesman/albums" TargetMode="External"/><Relationship Id="rId7" Type="http://schemas.openxmlformats.org/officeDocument/2006/relationships/hyperlink" Target="http://himdefence.blogspot.gr/2015/03/revealing-indias-laser-like-beam-weapon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hyperlink" Target="https://www.haf.gr/arsenal/gen-purp-bombs/" TargetMode="Externa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36.emf"/><Relationship Id="rId5" Type="http://schemas.openxmlformats.org/officeDocument/2006/relationships/image" Target="../media/image35.e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3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39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39.e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0.emf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38.emf"/><Relationship Id="rId5" Type="http://schemas.openxmlformats.org/officeDocument/2006/relationships/image" Target="../media/image35.e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41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43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4.emf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43.emf"/><Relationship Id="rId5" Type="http://schemas.openxmlformats.org/officeDocument/2006/relationships/image" Target="../media/image35.e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4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47.emf"/><Relationship Id="rId5" Type="http://schemas.openxmlformats.org/officeDocument/2006/relationships/image" Target="../media/image35.e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48.emf"/><Relationship Id="rId4" Type="http://schemas.openxmlformats.org/officeDocument/2006/relationships/oleObject" Target="../embeddings/oleObject3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51.emf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50.emf"/><Relationship Id="rId4" Type="http://schemas.openxmlformats.org/officeDocument/2006/relationships/oleObject" Target="../embeddings/oleObject38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62.emf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61.emf"/><Relationship Id="rId4" Type="http://schemas.openxmlformats.org/officeDocument/2006/relationships/oleObject" Target="../embeddings/oleObject40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64.emf"/><Relationship Id="rId4" Type="http://schemas.openxmlformats.org/officeDocument/2006/relationships/oleObject" Target="../embeddings/oleObject4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69.emf"/><Relationship Id="rId4" Type="http://schemas.openxmlformats.org/officeDocument/2006/relationships/oleObject" Target="../embeddings/oleObject4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79.emf"/><Relationship Id="rId4" Type="http://schemas.openxmlformats.org/officeDocument/2006/relationships/oleObject" Target="../embeddings/oleObject44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3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el.wikipedia.org/wiki/%CE%9B%CE%BF%CE%B3%CE%B9%CE%BA%CE%AE_%CE%A3%CF%87%CE%B5%CE%B4%CE%AF%CE%B1%CF%83%CE%B7" TargetMode="External"/><Relationship Id="rId5" Type="http://schemas.openxmlformats.org/officeDocument/2006/relationships/image" Target="../media/image85.png"/><Relationship Id="rId4" Type="http://schemas.openxmlformats.org/officeDocument/2006/relationships/hyperlink" Target="https://www.flickr.com/photos/hafspokesman/albums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9">
            <a:extLst>
              <a:ext uri="{FF2B5EF4-FFF2-40B4-BE49-F238E27FC236}">
                <a16:creationId xmlns:a16="http://schemas.microsoft.com/office/drawing/2014/main" id="{57237751-B91C-4A9A-9715-F6E37C9E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025" y="1981200"/>
            <a:ext cx="5254625" cy="16922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l-GR" altLang="en-US" sz="4000">
                <a:solidFill>
                  <a:srgbClr val="FFFF99"/>
                </a:solidFill>
              </a:rPr>
              <a:t>Ψηφιακά Συστήματα</a:t>
            </a:r>
          </a:p>
          <a:p>
            <a:pPr algn="ctr" eaLnBrk="1" hangingPunct="1"/>
            <a:endParaRPr lang="el-GR" altLang="en-US" sz="4000">
              <a:solidFill>
                <a:srgbClr val="FFFF99"/>
              </a:solidFill>
            </a:endParaRPr>
          </a:p>
          <a:p>
            <a:pPr algn="ctr" eaLnBrk="1" hangingPunct="1"/>
            <a:r>
              <a:rPr lang="el-GR" altLang="en-US">
                <a:solidFill>
                  <a:srgbClr val="FFFF99"/>
                </a:solidFill>
              </a:rPr>
              <a:t>Διάλεξη </a:t>
            </a:r>
            <a:r>
              <a:rPr lang="en-US" altLang="en-US">
                <a:solidFill>
                  <a:srgbClr val="FFFF99"/>
                </a:solidFill>
              </a:rPr>
              <a:t>4</a:t>
            </a:r>
            <a:r>
              <a:rPr lang="el-GR" altLang="en-US">
                <a:solidFill>
                  <a:srgbClr val="FFFF99"/>
                </a:solidFill>
              </a:rPr>
              <a:t> – Ολοκληρωμένα Κυκλώματα</a:t>
            </a:r>
            <a:endParaRPr lang="en-US" altLang="en-US">
              <a:solidFill>
                <a:srgbClr val="FFFF99"/>
              </a:solidFill>
            </a:endParaRPr>
          </a:p>
        </p:txBody>
      </p:sp>
      <p:sp>
        <p:nvSpPr>
          <p:cNvPr id="32771" name="TextBox 1">
            <a:extLst>
              <a:ext uri="{FF2B5EF4-FFF2-40B4-BE49-F238E27FC236}">
                <a16:creationId xmlns:a16="http://schemas.microsoft.com/office/drawing/2014/main" id="{2EF49FE0-8E3B-45DD-9BC0-F0966EBB2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9063" y="5257800"/>
            <a:ext cx="3886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l-GR" sz="1200"/>
              <a:t>Εξάμηνο Α Ακαδημαϊκού Έτους 2018-2019</a:t>
            </a:r>
          </a:p>
          <a:p>
            <a:endParaRPr lang="el-GR" altLang="el-GR" sz="1200"/>
          </a:p>
          <a:p>
            <a:r>
              <a:rPr lang="el-GR" altLang="el-GR" sz="1200"/>
              <a:t>Σγός (ΜΗ) Τουζλούδης Δήμος</a:t>
            </a:r>
          </a:p>
        </p:txBody>
      </p:sp>
      <p:pic>
        <p:nvPicPr>
          <p:cNvPr id="32772" name="Picture 1">
            <a:extLst>
              <a:ext uri="{FF2B5EF4-FFF2-40B4-BE49-F238E27FC236}">
                <a16:creationId xmlns:a16="http://schemas.microsoft.com/office/drawing/2014/main" id="{4290F716-F3BB-494D-B31A-951429013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63" y="3975100"/>
            <a:ext cx="18542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6">
            <a:extLst>
              <a:ext uri="{FF2B5EF4-FFF2-40B4-BE49-F238E27FC236}">
                <a16:creationId xmlns:a16="http://schemas.microsoft.com/office/drawing/2014/main" id="{E9C470A1-559E-4EF7-BA0A-97ECC690C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4763" y="1155700"/>
            <a:ext cx="632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15000"/>
              </a:spcBef>
            </a:pPr>
            <a:r>
              <a:rPr lang="el-GR" altLang="en-US"/>
              <a:t>Απλοποιείστε την έκφραση</a:t>
            </a:r>
            <a:r>
              <a:rPr lang="en-US" altLang="en-US"/>
              <a:t> </a:t>
            </a:r>
            <a:r>
              <a:rPr lang="en-US" altLang="en-US" i="1"/>
              <a:t>X</a:t>
            </a:r>
            <a:r>
              <a:rPr lang="en-US" altLang="en-US"/>
              <a:t> = </a:t>
            </a:r>
            <a:r>
              <a:rPr lang="en-US" altLang="en-US" i="1"/>
              <a:t>C</a:t>
            </a:r>
            <a:r>
              <a:rPr lang="en-US" altLang="en-US"/>
              <a:t> + </a:t>
            </a:r>
            <a:r>
              <a:rPr lang="en-US" altLang="en-US" i="1"/>
              <a:t>D</a:t>
            </a:r>
            <a:r>
              <a:rPr lang="en-US" altLang="en-US"/>
              <a:t>.</a:t>
            </a:r>
          </a:p>
        </p:txBody>
      </p:sp>
      <p:sp>
        <p:nvSpPr>
          <p:cNvPr id="49155" name="Rectangle 16">
            <a:extLst>
              <a:ext uri="{FF2B5EF4-FFF2-40B4-BE49-F238E27FC236}">
                <a16:creationId xmlns:a16="http://schemas.microsoft.com/office/drawing/2014/main" id="{44FE7653-B62E-4EC5-A59A-6165650AE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1700" y="527050"/>
            <a:ext cx="1982788" cy="46672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Παραδείγματα</a:t>
            </a:r>
            <a:endParaRPr lang="en-US" altLang="en-US">
              <a:solidFill>
                <a:srgbClr val="FFFF99"/>
              </a:solidFill>
            </a:endParaRPr>
          </a:p>
        </p:txBody>
      </p:sp>
      <p:sp>
        <p:nvSpPr>
          <p:cNvPr id="49156" name="Line 19">
            <a:extLst>
              <a:ext uri="{FF2B5EF4-FFF2-40B4-BE49-F238E27FC236}">
                <a16:creationId xmlns:a16="http://schemas.microsoft.com/office/drawing/2014/main" id="{F1097456-4F5D-4FE6-83D4-B4F643FED9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7013" y="1143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49157" name="Line 20">
            <a:extLst>
              <a:ext uri="{FF2B5EF4-FFF2-40B4-BE49-F238E27FC236}">
                <a16:creationId xmlns:a16="http://schemas.microsoft.com/office/drawing/2014/main" id="{C899DA34-B827-4B2B-B845-81EBF64805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9238" y="1201738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151" name="Text Box 9">
            <a:extLst>
              <a:ext uri="{FF2B5EF4-FFF2-40B4-BE49-F238E27FC236}">
                <a16:creationId xmlns:a16="http://schemas.microsoft.com/office/drawing/2014/main" id="{21A46411-7316-47DD-AC6B-6D1B72CF9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3338" y="1333500"/>
            <a:ext cx="6400800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15000"/>
              </a:spcBef>
            </a:pPr>
            <a:endParaRPr lang="en-US" altLang="en-US"/>
          </a:p>
          <a:p>
            <a:pPr eaLnBrk="1" hangingPunct="1">
              <a:spcBef>
                <a:spcPct val="15000"/>
              </a:spcBef>
            </a:pPr>
            <a:r>
              <a:rPr lang="en-US" altLang="en-US" i="1"/>
              <a:t>X</a:t>
            </a:r>
            <a:r>
              <a:rPr lang="en-US" altLang="en-US"/>
              <a:t> = </a:t>
            </a:r>
            <a:r>
              <a:rPr lang="en-US" altLang="en-US" i="1"/>
              <a:t>C</a:t>
            </a:r>
            <a:r>
              <a:rPr lang="en-US" altLang="en-US"/>
              <a:t> </a:t>
            </a:r>
            <a:r>
              <a:rPr lang="en-US" altLang="en-US" baseline="30000"/>
              <a:t>.</a:t>
            </a:r>
            <a:r>
              <a:rPr lang="en-US" altLang="en-US"/>
              <a:t> </a:t>
            </a:r>
            <a:r>
              <a:rPr lang="en-US" altLang="en-US" i="1"/>
              <a:t>D</a:t>
            </a:r>
            <a:r>
              <a:rPr lang="en-US" altLang="en-US">
                <a:solidFill>
                  <a:srgbClr val="FF3300"/>
                </a:solidFill>
              </a:rPr>
              <a:t> </a:t>
            </a:r>
            <a:r>
              <a:rPr lang="en-US" altLang="en-US"/>
              <a:t>= </a:t>
            </a:r>
            <a:r>
              <a:rPr lang="en-US" altLang="en-US" i="1"/>
              <a:t>C</a:t>
            </a:r>
            <a:r>
              <a:rPr lang="en-US" altLang="en-US"/>
              <a:t> </a:t>
            </a:r>
            <a:r>
              <a:rPr lang="en-US" altLang="en-US" baseline="30000"/>
              <a:t>.</a:t>
            </a:r>
            <a:r>
              <a:rPr lang="en-US" altLang="en-US"/>
              <a:t> </a:t>
            </a:r>
            <a:r>
              <a:rPr lang="en-US" altLang="en-US" i="1"/>
              <a:t>D</a:t>
            </a:r>
            <a:r>
              <a:rPr lang="en-US" altLang="en-US"/>
              <a:t> </a:t>
            </a:r>
          </a:p>
        </p:txBody>
      </p:sp>
      <p:sp>
        <p:nvSpPr>
          <p:cNvPr id="47111" name="Line 13">
            <a:extLst>
              <a:ext uri="{FF2B5EF4-FFF2-40B4-BE49-F238E27FC236}">
                <a16:creationId xmlns:a16="http://schemas.microsoft.com/office/drawing/2014/main" id="{23A87272-99E2-4664-AD43-1ECA7058E45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2513" y="1804988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47112" name="Text Box 21">
            <a:extLst>
              <a:ext uri="{FF2B5EF4-FFF2-40B4-BE49-F238E27FC236}">
                <a16:creationId xmlns:a16="http://schemas.microsoft.com/office/drawing/2014/main" id="{4E04C7D7-4505-4EDC-9E1D-87B761844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1520825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/>
              <a:t>=</a:t>
            </a:r>
          </a:p>
        </p:txBody>
      </p:sp>
      <p:sp>
        <p:nvSpPr>
          <p:cNvPr id="47113" name="Line 22">
            <a:extLst>
              <a:ext uri="{FF2B5EF4-FFF2-40B4-BE49-F238E27FC236}">
                <a16:creationId xmlns:a16="http://schemas.microsoft.com/office/drawing/2014/main" id="{DF91A9F8-2D26-4B1D-B4D9-2F917EA7614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0888" y="1825625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7841" name="WordArt 17">
            <a:extLst>
              <a:ext uri="{FF2B5EF4-FFF2-40B4-BE49-F238E27FC236}">
                <a16:creationId xmlns:a16="http://schemas.microsoft.com/office/drawing/2014/main" id="{27C31720-7346-471D-97D2-D6891D98669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33425" y="1219200"/>
            <a:ext cx="1219200" cy="44926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l-GR" sz="2800" kern="10"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 panose="020B0806030902050204" pitchFamily="34" charset="0"/>
              </a:rPr>
              <a:t>Παράδειγμα</a:t>
            </a:r>
            <a:endParaRPr lang="ru-RU" sz="2800" kern="10">
              <a:gradFill rotWithShape="1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7842" name="WordArt 18">
            <a:extLst>
              <a:ext uri="{FF2B5EF4-FFF2-40B4-BE49-F238E27FC236}">
                <a16:creationId xmlns:a16="http://schemas.microsoft.com/office/drawing/2014/main" id="{26CD557D-260A-4DC2-A3F5-0FBBDF2D6BF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33425" y="1836738"/>
            <a:ext cx="1219200" cy="44926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l-GR" sz="2800" kern="10"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 panose="020B0806030902050204" pitchFamily="34" charset="0"/>
              </a:rPr>
              <a:t>Λύση</a:t>
            </a:r>
            <a:endParaRPr lang="ru-RU" sz="2800" kern="10">
              <a:gradFill rotWithShape="1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WordArt 17">
            <a:extLst>
              <a:ext uri="{FF2B5EF4-FFF2-40B4-BE49-F238E27FC236}">
                <a16:creationId xmlns:a16="http://schemas.microsoft.com/office/drawing/2014/main" id="{682D0062-0458-4B94-A3F7-D23453DEA41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93750" y="3060700"/>
            <a:ext cx="1219200" cy="44926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l-GR" sz="2800" kern="10"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 panose="020B0806030902050204" pitchFamily="34" charset="0"/>
              </a:rPr>
              <a:t>Παράδειγμα</a:t>
            </a:r>
            <a:endParaRPr lang="ru-RU" sz="2800" kern="10">
              <a:gradFill rotWithShape="1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WordArt 18">
            <a:extLst>
              <a:ext uri="{FF2B5EF4-FFF2-40B4-BE49-F238E27FC236}">
                <a16:creationId xmlns:a16="http://schemas.microsoft.com/office/drawing/2014/main" id="{DAA67CF9-B94C-4FD5-B2EE-7A51FF6908DB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93750" y="3678238"/>
            <a:ext cx="1219200" cy="44926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l-GR" sz="2800" kern="10"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 panose="020B0806030902050204" pitchFamily="34" charset="0"/>
              </a:rPr>
              <a:t>Λύση</a:t>
            </a:r>
            <a:endParaRPr lang="ru-RU" sz="2800" kern="10">
              <a:gradFill rotWithShape="1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graphicFrame>
        <p:nvGraphicFramePr>
          <p:cNvPr id="124967" name="Object 39">
            <a:extLst>
              <a:ext uri="{FF2B5EF4-FFF2-40B4-BE49-F238E27FC236}">
                <a16:creationId xmlns:a16="http://schemas.microsoft.com/office/drawing/2014/main" id="{08E8E79B-54CC-45C9-A349-DE3B63DEB2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5225" y="4087813"/>
          <a:ext cx="5334000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4" name="CorelDRAW" r:id="rId4" imgW="2731329" imgH="557256" progId="CorelDRAW.Graphic.13">
                  <p:embed/>
                </p:oleObj>
              </mc:Choice>
              <mc:Fallback>
                <p:oleObj name="CorelDRAW" r:id="rId4" imgW="2731329" imgH="557256" progId="CorelDRAW.Graphic.1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5225" y="4087813"/>
                        <a:ext cx="5334000" cy="108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0">
            <a:extLst>
              <a:ext uri="{FF2B5EF4-FFF2-40B4-BE49-F238E27FC236}">
                <a16:creationId xmlns:a16="http://schemas.microsoft.com/office/drawing/2014/main" id="{20156F6C-1640-4B4A-A145-1B9C0D94555D}"/>
              </a:ext>
            </a:extLst>
          </p:cNvPr>
          <p:cNvGrpSpPr>
            <a:grpSpLocks/>
          </p:cNvGrpSpPr>
          <p:nvPr/>
        </p:nvGrpSpPr>
        <p:grpSpPr bwMode="auto">
          <a:xfrm>
            <a:off x="4873625" y="4087813"/>
            <a:ext cx="1295400" cy="396875"/>
            <a:chOff x="2976" y="2640"/>
            <a:chExt cx="816" cy="250"/>
          </a:xfrm>
        </p:grpSpPr>
        <p:sp>
          <p:nvSpPr>
            <p:cNvPr id="49182" name="Line 45">
              <a:extLst>
                <a:ext uri="{FF2B5EF4-FFF2-40B4-BE49-F238E27FC236}">
                  <a16:creationId xmlns:a16="http://schemas.microsoft.com/office/drawing/2014/main" id="{8B3316BB-5AC6-4218-A212-3E6F8008BE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2688"/>
              <a:ext cx="336" cy="0"/>
            </a:xfrm>
            <a:prstGeom prst="line">
              <a:avLst/>
            </a:prstGeom>
            <a:noFill/>
            <a:ln w="12700">
              <a:solidFill>
                <a:srgbClr val="FF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9183" name="Text Box 50">
              <a:extLst>
                <a:ext uri="{FF2B5EF4-FFF2-40B4-BE49-F238E27FC236}">
                  <a16:creationId xmlns:a16="http://schemas.microsoft.com/office/drawing/2014/main" id="{C7D4B36F-490E-4383-8CFB-858A6A7032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2640"/>
              <a:ext cx="8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600" i="1">
                  <a:solidFill>
                    <a:srgbClr val="FF3399"/>
                  </a:solidFill>
                  <a:latin typeface="Arial" panose="020B0604020202020204" pitchFamily="34" charset="0"/>
                </a:rPr>
                <a:t>C </a:t>
              </a:r>
              <a:r>
                <a:rPr lang="en-US" altLang="en-US" sz="2000">
                  <a:solidFill>
                    <a:srgbClr val="FF3399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US" sz="1600" i="1">
                  <a:solidFill>
                    <a:srgbClr val="FF3399"/>
                  </a:solidFill>
                  <a:latin typeface="Arial" panose="020B0604020202020204" pitchFamily="34" charset="0"/>
                </a:rPr>
                <a:t>A + B </a:t>
              </a:r>
              <a:r>
                <a:rPr lang="en-US" altLang="en-US" sz="2000">
                  <a:solidFill>
                    <a:srgbClr val="FF3399"/>
                  </a:solidFill>
                  <a:latin typeface="Arial" panose="020B0604020202020204" pitchFamily="34" charset="0"/>
                </a:rPr>
                <a:t>)</a:t>
              </a:r>
              <a:endParaRPr lang="en-US" altLang="en-US" sz="1600" i="1">
                <a:solidFill>
                  <a:srgbClr val="FF3399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" name="Group 59">
            <a:extLst>
              <a:ext uri="{FF2B5EF4-FFF2-40B4-BE49-F238E27FC236}">
                <a16:creationId xmlns:a16="http://schemas.microsoft.com/office/drawing/2014/main" id="{61116584-FC1C-41DC-853D-CD9B5DB3F804}"/>
              </a:ext>
            </a:extLst>
          </p:cNvPr>
          <p:cNvGrpSpPr>
            <a:grpSpLocks/>
          </p:cNvGrpSpPr>
          <p:nvPr/>
        </p:nvGrpSpPr>
        <p:grpSpPr bwMode="auto">
          <a:xfrm>
            <a:off x="6169025" y="4545013"/>
            <a:ext cx="2209800" cy="396875"/>
            <a:chOff x="3792" y="2928"/>
            <a:chExt cx="1392" cy="250"/>
          </a:xfrm>
        </p:grpSpPr>
        <p:sp>
          <p:nvSpPr>
            <p:cNvPr id="49180" name="Text Box 47">
              <a:extLst>
                <a:ext uri="{FF2B5EF4-FFF2-40B4-BE49-F238E27FC236}">
                  <a16:creationId xmlns:a16="http://schemas.microsoft.com/office/drawing/2014/main" id="{AAE39A9C-8A3E-4791-8925-EA30F50036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2928"/>
              <a:ext cx="13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600" i="1">
                  <a:solidFill>
                    <a:srgbClr val="FF3399"/>
                  </a:solidFill>
                  <a:latin typeface="Arial" panose="020B0604020202020204" pitchFamily="34" charset="0"/>
                </a:rPr>
                <a:t>   = C </a:t>
              </a:r>
              <a:r>
                <a:rPr lang="en-US" altLang="en-US" sz="2000">
                  <a:solidFill>
                    <a:srgbClr val="FF3399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US" sz="1600" i="1">
                  <a:solidFill>
                    <a:srgbClr val="FF3399"/>
                  </a:solidFill>
                  <a:latin typeface="Arial" panose="020B0604020202020204" pitchFamily="34" charset="0"/>
                </a:rPr>
                <a:t>A + B </a:t>
              </a:r>
              <a:r>
                <a:rPr lang="en-US" altLang="en-US" sz="2000">
                  <a:solidFill>
                    <a:srgbClr val="FF3399"/>
                  </a:solidFill>
                  <a:latin typeface="Arial" panose="020B0604020202020204" pitchFamily="34" charset="0"/>
                </a:rPr>
                <a:t>)</a:t>
              </a:r>
              <a:r>
                <a:rPr lang="en-US" altLang="en-US" sz="1600" i="1">
                  <a:solidFill>
                    <a:srgbClr val="FF3399"/>
                  </a:solidFill>
                  <a:latin typeface="Arial" panose="020B0604020202020204" pitchFamily="34" charset="0"/>
                </a:rPr>
                <a:t>+ D</a:t>
              </a:r>
            </a:p>
          </p:txBody>
        </p:sp>
        <p:sp>
          <p:nvSpPr>
            <p:cNvPr id="49181" name="Line 51">
              <a:extLst>
                <a:ext uri="{FF2B5EF4-FFF2-40B4-BE49-F238E27FC236}">
                  <a16:creationId xmlns:a16="http://schemas.microsoft.com/office/drawing/2014/main" id="{28042EA2-2A42-4BA6-BD45-13DA5E288B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2963"/>
              <a:ext cx="336" cy="0"/>
            </a:xfrm>
            <a:prstGeom prst="line">
              <a:avLst/>
            </a:prstGeom>
            <a:noFill/>
            <a:ln w="12700">
              <a:solidFill>
                <a:srgbClr val="FF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4" name="Group 61">
            <a:extLst>
              <a:ext uri="{FF2B5EF4-FFF2-40B4-BE49-F238E27FC236}">
                <a16:creationId xmlns:a16="http://schemas.microsoft.com/office/drawing/2014/main" id="{5AC5A22D-DB06-4726-8028-08F9CD4F053C}"/>
              </a:ext>
            </a:extLst>
          </p:cNvPr>
          <p:cNvGrpSpPr>
            <a:grpSpLocks/>
          </p:cNvGrpSpPr>
          <p:nvPr/>
        </p:nvGrpSpPr>
        <p:grpSpPr bwMode="auto">
          <a:xfrm>
            <a:off x="3468688" y="3870325"/>
            <a:ext cx="1295400" cy="396875"/>
            <a:chOff x="2091" y="2503"/>
            <a:chExt cx="816" cy="250"/>
          </a:xfrm>
        </p:grpSpPr>
        <p:sp>
          <p:nvSpPr>
            <p:cNvPr id="49178" name="Line 52">
              <a:extLst>
                <a:ext uri="{FF2B5EF4-FFF2-40B4-BE49-F238E27FC236}">
                  <a16:creationId xmlns:a16="http://schemas.microsoft.com/office/drawing/2014/main" id="{BA63A796-8439-4540-80E1-BFB78D8469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2544"/>
              <a:ext cx="336" cy="0"/>
            </a:xfrm>
            <a:prstGeom prst="line">
              <a:avLst/>
            </a:prstGeom>
            <a:noFill/>
            <a:ln w="12700">
              <a:solidFill>
                <a:srgbClr val="FF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9179" name="Text Box 53">
              <a:extLst>
                <a:ext uri="{FF2B5EF4-FFF2-40B4-BE49-F238E27FC236}">
                  <a16:creationId xmlns:a16="http://schemas.microsoft.com/office/drawing/2014/main" id="{C88771E5-6BAE-4BBD-AB46-6F9F10113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1" y="2503"/>
              <a:ext cx="8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>
                  <a:solidFill>
                    <a:srgbClr val="FF3399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US" sz="1600" i="1">
                  <a:solidFill>
                    <a:srgbClr val="FF3399"/>
                  </a:solidFill>
                  <a:latin typeface="Arial" panose="020B0604020202020204" pitchFamily="34" charset="0"/>
                </a:rPr>
                <a:t>A + B </a:t>
              </a:r>
              <a:r>
                <a:rPr lang="en-US" altLang="en-US" sz="2000">
                  <a:solidFill>
                    <a:srgbClr val="FF3399"/>
                  </a:solidFill>
                  <a:latin typeface="Arial" panose="020B0604020202020204" pitchFamily="34" charset="0"/>
                </a:rPr>
                <a:t>)</a:t>
              </a:r>
              <a:endParaRPr lang="en-US" altLang="en-US" sz="1600" i="1">
                <a:solidFill>
                  <a:srgbClr val="FF3399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" name="Group 58">
            <a:extLst>
              <a:ext uri="{FF2B5EF4-FFF2-40B4-BE49-F238E27FC236}">
                <a16:creationId xmlns:a16="http://schemas.microsoft.com/office/drawing/2014/main" id="{108D410E-57BB-4210-99DA-CA297C498C74}"/>
              </a:ext>
            </a:extLst>
          </p:cNvPr>
          <p:cNvGrpSpPr>
            <a:grpSpLocks/>
          </p:cNvGrpSpPr>
          <p:nvPr/>
        </p:nvGrpSpPr>
        <p:grpSpPr bwMode="auto">
          <a:xfrm>
            <a:off x="2359025" y="5688013"/>
            <a:ext cx="3657600" cy="396875"/>
            <a:chOff x="1392" y="3648"/>
            <a:chExt cx="2304" cy="250"/>
          </a:xfrm>
        </p:grpSpPr>
        <p:sp>
          <p:nvSpPr>
            <p:cNvPr id="49173" name="Text Box 49">
              <a:extLst>
                <a:ext uri="{FF2B5EF4-FFF2-40B4-BE49-F238E27FC236}">
                  <a16:creationId xmlns:a16="http://schemas.microsoft.com/office/drawing/2014/main" id="{C4FEE292-4831-4BBB-85AE-C226EF9E08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3648"/>
              <a:ext cx="23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i="1">
                  <a:solidFill>
                    <a:srgbClr val="FF3399"/>
                  </a:solidFill>
                  <a:latin typeface="Arial" panose="020B0604020202020204" pitchFamily="34" charset="0"/>
                </a:rPr>
                <a:t>X = C (A  B) + D = A B C + D</a:t>
              </a:r>
            </a:p>
          </p:txBody>
        </p:sp>
        <p:sp>
          <p:nvSpPr>
            <p:cNvPr id="49174" name="Line 54">
              <a:extLst>
                <a:ext uri="{FF2B5EF4-FFF2-40B4-BE49-F238E27FC236}">
                  <a16:creationId xmlns:a16="http://schemas.microsoft.com/office/drawing/2014/main" id="{E7E9A14A-51EA-4E52-B49A-6340A561C5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7" y="3669"/>
              <a:ext cx="125" cy="2"/>
            </a:xfrm>
            <a:prstGeom prst="line">
              <a:avLst/>
            </a:prstGeom>
            <a:noFill/>
            <a:ln w="12700">
              <a:solidFill>
                <a:srgbClr val="FF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9175" name="Line 55">
              <a:extLst>
                <a:ext uri="{FF2B5EF4-FFF2-40B4-BE49-F238E27FC236}">
                  <a16:creationId xmlns:a16="http://schemas.microsoft.com/office/drawing/2014/main" id="{D8689355-16AC-43E7-9B26-3A804AE4AC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1" y="3669"/>
              <a:ext cx="125" cy="2"/>
            </a:xfrm>
            <a:prstGeom prst="line">
              <a:avLst/>
            </a:prstGeom>
            <a:noFill/>
            <a:ln w="12700">
              <a:solidFill>
                <a:srgbClr val="FF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9176" name="Line 56">
              <a:extLst>
                <a:ext uri="{FF2B5EF4-FFF2-40B4-BE49-F238E27FC236}">
                  <a16:creationId xmlns:a16="http://schemas.microsoft.com/office/drawing/2014/main" id="{591F8C56-4A80-4F3A-BB2A-97789A260F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6" y="3669"/>
              <a:ext cx="125" cy="2"/>
            </a:xfrm>
            <a:prstGeom prst="line">
              <a:avLst/>
            </a:prstGeom>
            <a:noFill/>
            <a:ln w="12700">
              <a:solidFill>
                <a:srgbClr val="FF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9177" name="Line 57">
              <a:extLst>
                <a:ext uri="{FF2B5EF4-FFF2-40B4-BE49-F238E27FC236}">
                  <a16:creationId xmlns:a16="http://schemas.microsoft.com/office/drawing/2014/main" id="{AC769C0E-40EB-4D79-9E4F-FD006C34C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40" y="3669"/>
              <a:ext cx="125" cy="2"/>
            </a:xfrm>
            <a:prstGeom prst="line">
              <a:avLst/>
            </a:prstGeom>
            <a:noFill/>
            <a:ln w="12700">
              <a:solidFill>
                <a:srgbClr val="FF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24990" name="Text Box 62">
            <a:extLst>
              <a:ext uri="{FF2B5EF4-FFF2-40B4-BE49-F238E27FC236}">
                <a16:creationId xmlns:a16="http://schemas.microsoft.com/office/drawing/2014/main" id="{26FB46C0-B078-4137-B2A8-ECF54A1E0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1400" y="4603750"/>
            <a:ext cx="91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>
                <a:solidFill>
                  <a:srgbClr val="FF3399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49172" name="Text Box 9">
            <a:extLst>
              <a:ext uri="{FF2B5EF4-FFF2-40B4-BE49-F238E27FC236}">
                <a16:creationId xmlns:a16="http://schemas.microsoft.com/office/drawing/2014/main" id="{9996B730-EB66-4847-B683-43683A823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6175" y="2536825"/>
            <a:ext cx="6670675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15000"/>
              </a:spcBef>
            </a:pPr>
            <a:endParaRPr lang="en-US" altLang="en-US"/>
          </a:p>
          <a:p>
            <a:pPr eaLnBrk="1" hangingPunct="1">
              <a:spcBef>
                <a:spcPct val="15000"/>
              </a:spcBef>
            </a:pPr>
            <a:r>
              <a:rPr lang="el-GR" altLang="en-US"/>
              <a:t>Με χρήση της Άλγεβρας </a:t>
            </a:r>
            <a:r>
              <a:rPr lang="en-US" altLang="en-US"/>
              <a:t>Boole </a:t>
            </a:r>
            <a:r>
              <a:rPr lang="el-GR" altLang="en-US"/>
              <a:t>υπολογίστε την έξοδο Χ</a:t>
            </a:r>
            <a:r>
              <a:rPr lang="en-US" alt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7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7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24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4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4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2" grpId="0"/>
      <p:bldP spid="12499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9AEEA352-BDD8-40C3-9244-A613779EF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altLang="el-GR">
                <a:ln>
                  <a:noFill/>
                </a:ln>
              </a:rPr>
              <a:t>Αλγεβρικοί Μετασχηματισμοί</a:t>
            </a:r>
          </a:p>
        </p:txBody>
      </p:sp>
      <p:sp>
        <p:nvSpPr>
          <p:cNvPr id="51203" name="Content Placeholder 2">
            <a:extLst>
              <a:ext uri="{FF2B5EF4-FFF2-40B4-BE49-F238E27FC236}">
                <a16:creationId xmlns:a16="http://schemas.microsoft.com/office/drawing/2014/main" id="{09D8D2B6-9F10-4D61-B03C-6D09A0A8C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altLang="el-GR" sz="2000"/>
              <a:t>Όταν μία έκφραση </a:t>
            </a:r>
            <a:r>
              <a:rPr lang="en-US" altLang="el-GR" sz="2000"/>
              <a:t>Boole </a:t>
            </a:r>
            <a:r>
              <a:rPr lang="el-GR" altLang="el-GR" sz="2000"/>
              <a:t>υλοποιείται με λογικές πύλες, ο κάθε </a:t>
            </a:r>
            <a:r>
              <a:rPr lang="el-GR" altLang="el-GR" sz="2000" b="1"/>
              <a:t>όρος</a:t>
            </a:r>
            <a:r>
              <a:rPr lang="el-GR" altLang="el-GR" sz="2000"/>
              <a:t> (γινόμενο ή άθροισμα) απαιτεί μία πύλη και η κάθε μεταβλητή μέσα στο όρο υποδηλώνει μία είσοδο στην πύλη.</a:t>
            </a:r>
          </a:p>
          <a:p>
            <a:r>
              <a:rPr lang="el-GR" altLang="el-GR" sz="2000"/>
              <a:t>Ονομάζουμε </a:t>
            </a:r>
            <a:r>
              <a:rPr lang="el-GR" altLang="el-GR" sz="2000" b="1"/>
              <a:t>παράγοντα</a:t>
            </a:r>
            <a:r>
              <a:rPr lang="el-GR" altLang="el-GR" sz="2000"/>
              <a:t> μία μεταβλητή μέσα σε έναν όρο ή οποία μπορεί να είναι συμπληρωμένη ή μη</a:t>
            </a:r>
            <a:endParaRPr lang="en-US" altLang="el-GR" sz="2000"/>
          </a:p>
          <a:p>
            <a:r>
              <a:rPr lang="el-GR" altLang="el-GR" sz="2000"/>
              <a:t>Πχ: </a:t>
            </a:r>
            <a:r>
              <a:rPr lang="en-US" altLang="el-GR" sz="2000"/>
              <a:t>x</a:t>
            </a:r>
            <a:r>
              <a:rPr lang="el-GR" altLang="el-GR" sz="2000"/>
              <a:t>΄</a:t>
            </a:r>
            <a:r>
              <a:rPr lang="en-US" altLang="el-GR" sz="2000"/>
              <a:t>y</a:t>
            </a:r>
            <a:r>
              <a:rPr lang="el-GR" altLang="el-GR" sz="2000"/>
              <a:t>΄</a:t>
            </a:r>
            <a:r>
              <a:rPr lang="en-US" altLang="el-GR" sz="2000"/>
              <a:t>z+x</a:t>
            </a:r>
            <a:r>
              <a:rPr lang="el-GR" altLang="el-GR" sz="2000"/>
              <a:t>΄</a:t>
            </a:r>
            <a:r>
              <a:rPr lang="en-US" altLang="el-GR" sz="2000"/>
              <a:t>yz+ zy</a:t>
            </a:r>
            <a:r>
              <a:rPr lang="el-GR" altLang="el-GR" sz="2000"/>
              <a:t>΄ : 3 όροι και 8 παράγοντες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AA0F3459-FCF0-44C8-845C-533C8C4C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altLang="el-GR">
                <a:ln>
                  <a:noFill/>
                </a:ln>
              </a:rPr>
              <a:t>Αλγεβρικοί Μετασχηματισμοί</a:t>
            </a:r>
          </a:p>
        </p:txBody>
      </p:sp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EC734004-BE48-4E2B-8E58-B7552DF2B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338" y="2454275"/>
            <a:ext cx="6799262" cy="3444875"/>
          </a:xfrm>
        </p:spPr>
        <p:txBody>
          <a:bodyPr/>
          <a:lstStyle/>
          <a:p>
            <a:pPr algn="just"/>
            <a:r>
              <a:rPr lang="el-GR" altLang="el-GR" sz="1800"/>
              <a:t>Μειώνοντας τον αριθμό των όρων, των αριθμό των παραγόντων ή και τους δύο σε μία έκφραση </a:t>
            </a:r>
            <a:r>
              <a:rPr lang="en-US" altLang="el-GR" sz="1800"/>
              <a:t>Boole </a:t>
            </a:r>
            <a:r>
              <a:rPr lang="el-GR" altLang="el-GR" sz="1800"/>
              <a:t>μπορούμε να σχεδιάσουμε ένα </a:t>
            </a:r>
            <a:r>
              <a:rPr lang="el-GR" altLang="el-GR" sz="1800" b="1"/>
              <a:t>απλούστερο διάγραμμα </a:t>
            </a:r>
            <a:r>
              <a:rPr lang="el-GR" altLang="el-GR" sz="1800"/>
              <a:t>και συνεπώς ένα απλούστερο κύκλωμα</a:t>
            </a:r>
            <a:r>
              <a:rPr lang="en-US" altLang="el-GR" sz="1800"/>
              <a:t>.</a:t>
            </a:r>
            <a:endParaRPr lang="el-GR" altLang="el-GR" sz="1800"/>
          </a:p>
          <a:p>
            <a:pPr algn="just"/>
            <a:r>
              <a:rPr lang="el-GR" altLang="el-GR" sz="1800"/>
              <a:t>Συναρτήσεις μέχρι πέντε μεταβλητών μπορούν να απλουστευθούν με τον </a:t>
            </a:r>
            <a:r>
              <a:rPr lang="el-GR" altLang="el-GR" sz="1800" b="1"/>
              <a:t>χάρτη </a:t>
            </a:r>
            <a:r>
              <a:rPr lang="en-US" altLang="el-GR" sz="1800" b="1"/>
              <a:t>Karnaugh</a:t>
            </a:r>
            <a:r>
              <a:rPr lang="en-US" altLang="el-GR" sz="1800"/>
              <a:t>.</a:t>
            </a:r>
          </a:p>
          <a:p>
            <a:pPr algn="just"/>
            <a:r>
              <a:rPr lang="el-GR" altLang="el-GR" sz="1800"/>
              <a:t>Για πιο σύνθετες συναρτήσεις οι σχεδιαστές ψηφιακών συστημάτων χρησιμοποιούν </a:t>
            </a:r>
            <a:r>
              <a:rPr lang="el-GR" altLang="el-GR" sz="1800" b="1"/>
              <a:t>προγράμματα βελτιστοποίησης μέσω υπολογιστή</a:t>
            </a:r>
            <a:r>
              <a:rPr lang="en-US" altLang="el-GR" sz="1800"/>
              <a:t>.</a:t>
            </a:r>
            <a:endParaRPr lang="el-GR" altLang="el-GR" sz="1800"/>
          </a:p>
          <a:p>
            <a:pPr algn="just"/>
            <a:r>
              <a:rPr lang="el-GR" altLang="el-GR" sz="1800" b="1">
                <a:solidFill>
                  <a:srgbClr val="FF0000"/>
                </a:solidFill>
              </a:rPr>
              <a:t>Η μόνη μέθοδος ελαχιστοποίησης σύνθετων συναρτήσεων χωρίς τη  χρήση υπολογιστή είναι χρησιμοποιώντας τις βασικές σχέσεις και τεχνικές της άλγεβρας </a:t>
            </a:r>
            <a:r>
              <a:rPr lang="en-US" altLang="el-GR" sz="1800" b="1">
                <a:solidFill>
                  <a:srgbClr val="FF0000"/>
                </a:solidFill>
              </a:rPr>
              <a:t>Boole.</a:t>
            </a:r>
            <a:endParaRPr lang="el-GR" altLang="el-GR" sz="18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4">
            <a:extLst>
              <a:ext uri="{FF2B5EF4-FFF2-40B4-BE49-F238E27FC236}">
                <a16:creationId xmlns:a16="http://schemas.microsoft.com/office/drawing/2014/main" id="{5D71723C-AC97-4BDE-B6EF-3E4DE5DA6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850" y="511175"/>
            <a:ext cx="1706563" cy="461963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Παράδειγμα</a:t>
            </a:r>
            <a:endParaRPr lang="en-US" altLang="en-US">
              <a:solidFill>
                <a:srgbClr val="FFFF99"/>
              </a:solidFill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1B1F5D27-24ED-4BF2-A480-B40825B11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9075" y="1266825"/>
            <a:ext cx="3008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l-GR"/>
              <a:t>(X+Y) (X+Z) = X+YZ</a:t>
            </a:r>
          </a:p>
        </p:txBody>
      </p:sp>
      <p:sp>
        <p:nvSpPr>
          <p:cNvPr id="53252" name="Text Box 5">
            <a:extLst>
              <a:ext uri="{FF2B5EF4-FFF2-40B4-BE49-F238E27FC236}">
                <a16:creationId xmlns:a16="http://schemas.microsoft.com/office/drawing/2014/main" id="{BDA558A1-C5BA-4AEC-BCFF-500A0602B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8" y="1276350"/>
            <a:ext cx="23002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l-GR" altLang="en-US"/>
              <a:t>Αποδείξτε ότι </a:t>
            </a:r>
            <a:r>
              <a:rPr lang="en-US" altLang="en-US"/>
              <a:t>:</a:t>
            </a:r>
          </a:p>
        </p:txBody>
      </p:sp>
      <p:pic>
        <p:nvPicPr>
          <p:cNvPr id="53253" name="Picture 2">
            <a:extLst>
              <a:ext uri="{FF2B5EF4-FFF2-40B4-BE49-F238E27FC236}">
                <a16:creationId xmlns:a16="http://schemas.microsoft.com/office/drawing/2014/main" id="{9A280EA4-1AE9-4023-9E07-07C1D5867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2351088"/>
            <a:ext cx="7669213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Rectangle 2">
            <a:extLst>
              <a:ext uri="{FF2B5EF4-FFF2-40B4-BE49-F238E27FC236}">
                <a16:creationId xmlns:a16="http://schemas.microsoft.com/office/drawing/2014/main" id="{8797FFD3-AD22-48AA-904D-995E0C17C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1963" y="534988"/>
            <a:ext cx="31480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l-GR"/>
              <a:t>(Επιμεριστική ιδιότητα)</a:t>
            </a:r>
            <a:endParaRPr lang="en-US" altLang="el-G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6737DEEF-4022-4BC2-937A-39137F2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altLang="el-GR">
                <a:ln>
                  <a:noFill/>
                </a:ln>
              </a:rPr>
              <a:t>Άσκηση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4AFBE666-668F-4017-B201-A72D69F41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l-GR" altLang="el-GR"/>
              <a:t>Απλοποιείστε τις παρακάτω συναρτήσεις Boole ώστε να προκύψει ελάχιστος αριθμός παραγόντων</a:t>
            </a:r>
            <a:r>
              <a:rPr lang="en-US" altLang="el-GR"/>
              <a:t> (</a:t>
            </a:r>
            <a:r>
              <a:rPr lang="el-GR" altLang="el-GR"/>
              <a:t>Βλ.πιν 2-1,σελ56,</a:t>
            </a:r>
            <a:r>
              <a:rPr lang="en-US" altLang="el-GR"/>
              <a:t> M.Mano</a:t>
            </a:r>
            <a:r>
              <a:rPr lang="el-GR" altLang="el-GR"/>
              <a:t>). Υλοποιείστε τις σε μορφή κυκλωμάτων. Τι παρατηρείτε;</a:t>
            </a:r>
          </a:p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en-US" altLang="el-GR" sz="2800"/>
              <a:t>x(x</a:t>
            </a:r>
            <a:r>
              <a:rPr lang="el-GR" altLang="el-GR" sz="2800"/>
              <a:t>΄+</a:t>
            </a:r>
            <a:r>
              <a:rPr lang="en-US" altLang="el-GR" sz="2800"/>
              <a:t>y)</a:t>
            </a:r>
            <a:r>
              <a:rPr lang="el-GR" altLang="el-GR" sz="2800"/>
              <a:t> </a:t>
            </a:r>
            <a:endParaRPr lang="en-US" altLang="el-GR" sz="2800"/>
          </a:p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en-US" altLang="el-GR" sz="2800"/>
              <a:t>x+ x</a:t>
            </a:r>
            <a:r>
              <a:rPr lang="el-GR" altLang="el-GR" sz="2800"/>
              <a:t>΄</a:t>
            </a:r>
            <a:r>
              <a:rPr lang="en-US" altLang="el-GR" sz="2800"/>
              <a:t>y</a:t>
            </a:r>
          </a:p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en-US" altLang="el-GR" sz="2800"/>
              <a:t>(x+y)(x+y</a:t>
            </a:r>
            <a:r>
              <a:rPr lang="el-GR" altLang="el-GR" sz="2800"/>
              <a:t>΄</a:t>
            </a:r>
            <a:r>
              <a:rPr lang="en-US" altLang="el-GR" sz="2800"/>
              <a:t>)</a:t>
            </a:r>
          </a:p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en-US" altLang="el-GR" sz="2800"/>
              <a:t>xy+ x</a:t>
            </a:r>
            <a:r>
              <a:rPr lang="el-GR" altLang="el-GR" sz="2800"/>
              <a:t>΄</a:t>
            </a:r>
            <a:r>
              <a:rPr lang="en-US" altLang="el-GR" sz="2800"/>
              <a:t>z+yz</a:t>
            </a:r>
          </a:p>
          <a:p>
            <a:pPr algn="just"/>
            <a:endParaRPr lang="el-GR" altLang="el-GR"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258AFF7D-38BA-40C7-9477-0ACF7DC44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338" y="358775"/>
            <a:ext cx="6799262" cy="1303338"/>
          </a:xfrm>
        </p:spPr>
        <p:txBody>
          <a:bodyPr/>
          <a:lstStyle/>
          <a:p>
            <a:r>
              <a:rPr lang="el-GR" altLang="el-GR">
                <a:ln>
                  <a:noFill/>
                </a:ln>
              </a:rPr>
              <a:t>Άσκηση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045623E7-83D6-4C1A-BB2C-AACEB815F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338" y="1544638"/>
            <a:ext cx="7239000" cy="3444875"/>
          </a:xfrm>
        </p:spPr>
        <p:txBody>
          <a:bodyPr/>
          <a:lstStyle/>
          <a:p>
            <a:pPr marL="0" indent="0" algn="just">
              <a:buFont typeface="Arial" panose="020B0604020202020204" pitchFamily="34" charset="0"/>
              <a:buNone/>
              <a:defRPr/>
            </a:pPr>
            <a:endParaRPr lang="en-US" altLang="el-GR" dirty="0"/>
          </a:p>
          <a:p>
            <a:pPr algn="just">
              <a:defRPr/>
            </a:pPr>
            <a:r>
              <a:rPr lang="el-GR" altLang="el-GR" dirty="0"/>
              <a:t>Απλοποιείστε τις παρακάτω συναρτήσεις </a:t>
            </a:r>
            <a:r>
              <a:rPr lang="el-GR" altLang="el-GR" dirty="0" err="1"/>
              <a:t>Boole</a:t>
            </a:r>
            <a:r>
              <a:rPr lang="el-GR" altLang="el-GR" dirty="0"/>
              <a:t> ώστε να προκύψει ελάχιστος αριθμός παραγόντων</a:t>
            </a:r>
            <a:r>
              <a:rPr lang="en-US" altLang="el-GR" dirty="0"/>
              <a:t> (</a:t>
            </a:r>
            <a:r>
              <a:rPr lang="el-GR" altLang="el-GR" dirty="0" err="1"/>
              <a:t>Βλ.πιν</a:t>
            </a:r>
            <a:r>
              <a:rPr lang="el-GR" altLang="el-GR" dirty="0"/>
              <a:t> 2-1,σελ56,</a:t>
            </a:r>
            <a:r>
              <a:rPr lang="en-US" altLang="el-GR" dirty="0"/>
              <a:t> </a:t>
            </a:r>
            <a:r>
              <a:rPr lang="en-US" altLang="el-GR" dirty="0" err="1"/>
              <a:t>M.Mano</a:t>
            </a:r>
            <a:r>
              <a:rPr lang="el-GR" altLang="el-GR" dirty="0"/>
              <a:t>). Υλοποιείστε τις σε μορφή κυκλωμάτων. Τι παρατηρείτε;</a:t>
            </a:r>
          </a:p>
          <a:p>
            <a:pPr algn="just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l-GR" sz="2800" dirty="0"/>
              <a:t>x(x</a:t>
            </a:r>
            <a:r>
              <a:rPr lang="el-GR" altLang="el-GR" sz="2800" dirty="0"/>
              <a:t>΄+</a:t>
            </a:r>
            <a:r>
              <a:rPr lang="en-US" altLang="el-GR" sz="2800" dirty="0"/>
              <a:t>y)</a:t>
            </a:r>
            <a:r>
              <a:rPr lang="el-GR" altLang="el-GR" sz="2800" dirty="0"/>
              <a:t> =</a:t>
            </a:r>
            <a:r>
              <a:rPr lang="en-US" altLang="el-GR" sz="2800" dirty="0"/>
              <a:t> xx</a:t>
            </a:r>
            <a:r>
              <a:rPr lang="el-GR" altLang="el-GR" sz="2800" dirty="0"/>
              <a:t>΄</a:t>
            </a:r>
            <a:r>
              <a:rPr lang="en-US" altLang="el-GR" sz="2800" dirty="0"/>
              <a:t>+ xy = xy</a:t>
            </a:r>
          </a:p>
          <a:p>
            <a:pPr algn="just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l-GR" sz="2800" dirty="0"/>
              <a:t>x+ x</a:t>
            </a:r>
            <a:r>
              <a:rPr lang="el-GR" altLang="el-GR" sz="2800" dirty="0"/>
              <a:t>΄</a:t>
            </a:r>
            <a:r>
              <a:rPr lang="en-US" altLang="el-GR" sz="2800" dirty="0"/>
              <a:t>y = (</a:t>
            </a:r>
            <a:r>
              <a:rPr lang="en-US" altLang="el-GR" sz="2800" dirty="0" err="1"/>
              <a:t>x+x</a:t>
            </a:r>
            <a:r>
              <a:rPr lang="el-GR" altLang="el-GR" sz="2800" dirty="0"/>
              <a:t>΄</a:t>
            </a:r>
            <a:r>
              <a:rPr lang="en-US" altLang="el-GR" sz="2800" dirty="0"/>
              <a:t>)(</a:t>
            </a:r>
            <a:r>
              <a:rPr lang="en-US" altLang="el-GR" sz="2800" dirty="0" err="1"/>
              <a:t>x+y</a:t>
            </a:r>
            <a:r>
              <a:rPr lang="en-US" altLang="el-GR" sz="2800" dirty="0"/>
              <a:t>) = </a:t>
            </a:r>
            <a:r>
              <a:rPr lang="en-US" altLang="el-GR" sz="2800" dirty="0" err="1"/>
              <a:t>x+y</a:t>
            </a:r>
            <a:endParaRPr lang="en-US" altLang="el-GR" sz="2800" dirty="0"/>
          </a:p>
          <a:p>
            <a:pPr algn="just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l-GR" sz="2800" dirty="0"/>
              <a:t>(</a:t>
            </a:r>
            <a:r>
              <a:rPr lang="en-US" altLang="el-GR" sz="2800" dirty="0" err="1"/>
              <a:t>x+y</a:t>
            </a:r>
            <a:r>
              <a:rPr lang="en-US" altLang="el-GR" sz="2800" dirty="0"/>
              <a:t>)(</a:t>
            </a:r>
            <a:r>
              <a:rPr lang="en-US" altLang="el-GR" sz="2800" dirty="0" err="1"/>
              <a:t>x+y</a:t>
            </a:r>
            <a:r>
              <a:rPr lang="el-GR" altLang="el-GR" sz="2800" dirty="0"/>
              <a:t>΄</a:t>
            </a:r>
            <a:r>
              <a:rPr lang="en-US" altLang="el-GR" sz="2800" dirty="0"/>
              <a:t>) = x + </a:t>
            </a:r>
            <a:r>
              <a:rPr lang="en-US" altLang="el-GR" sz="2800" dirty="0" err="1"/>
              <a:t>yy</a:t>
            </a:r>
            <a:r>
              <a:rPr lang="el-GR" altLang="el-GR" sz="2800" dirty="0"/>
              <a:t>΄</a:t>
            </a:r>
            <a:r>
              <a:rPr lang="en-US" altLang="el-GR" sz="2800" dirty="0"/>
              <a:t>= x</a:t>
            </a:r>
          </a:p>
          <a:p>
            <a:pPr algn="just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l-GR" sz="2800" dirty="0"/>
              <a:t>xy+ x</a:t>
            </a:r>
            <a:r>
              <a:rPr lang="el-GR" altLang="el-GR" sz="2800" dirty="0"/>
              <a:t>΄</a:t>
            </a:r>
            <a:r>
              <a:rPr lang="en-US" altLang="el-GR" sz="2800" dirty="0" err="1"/>
              <a:t>z+yz</a:t>
            </a:r>
            <a:r>
              <a:rPr lang="en-US" altLang="el-GR" sz="2800" dirty="0"/>
              <a:t> = xy + x</a:t>
            </a:r>
            <a:r>
              <a:rPr lang="el-GR" altLang="el-GR" sz="2800" dirty="0"/>
              <a:t>΄</a:t>
            </a:r>
            <a:r>
              <a:rPr lang="en-US" altLang="el-GR" sz="2800" dirty="0"/>
              <a:t>z + yz(x+ x</a:t>
            </a:r>
            <a:r>
              <a:rPr lang="el-GR" altLang="el-GR" sz="2800" dirty="0"/>
              <a:t>΄</a:t>
            </a:r>
            <a:r>
              <a:rPr lang="en-US" altLang="el-GR" sz="2800" dirty="0"/>
              <a:t>)=</a:t>
            </a:r>
          </a:p>
          <a:p>
            <a:pPr marL="0" indent="0" algn="just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el-GR" sz="2800" dirty="0"/>
              <a:t>				  = xy + x</a:t>
            </a:r>
            <a:r>
              <a:rPr lang="el-GR" altLang="el-GR" sz="2800" dirty="0"/>
              <a:t>΄</a:t>
            </a:r>
            <a:r>
              <a:rPr lang="en-US" altLang="el-GR" sz="2800" dirty="0"/>
              <a:t>z + yzx + yzx</a:t>
            </a:r>
            <a:r>
              <a:rPr lang="el-GR" altLang="el-GR" sz="2800" dirty="0"/>
              <a:t>΄</a:t>
            </a:r>
            <a:r>
              <a:rPr lang="en-US" altLang="el-GR" sz="2800" dirty="0"/>
              <a:t>=</a:t>
            </a:r>
          </a:p>
          <a:p>
            <a:pPr marL="0" indent="0" algn="just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el-GR" sz="2800" dirty="0"/>
              <a:t>                       =xy(1+z) + x</a:t>
            </a:r>
            <a:r>
              <a:rPr lang="el-GR" altLang="el-GR" sz="2800" dirty="0"/>
              <a:t>΄</a:t>
            </a:r>
            <a:r>
              <a:rPr lang="en-US" altLang="el-GR" sz="2800" dirty="0"/>
              <a:t>z(1+y)=xy + x</a:t>
            </a:r>
            <a:r>
              <a:rPr lang="el-GR" altLang="el-GR" sz="2800" dirty="0"/>
              <a:t>΄</a:t>
            </a:r>
            <a:r>
              <a:rPr lang="en-US" altLang="el-GR" sz="2800" dirty="0"/>
              <a:t>z</a:t>
            </a:r>
            <a:endParaRPr lang="el-GR" altLang="el-GR"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4">
            <a:extLst>
              <a:ext uri="{FF2B5EF4-FFF2-40B4-BE49-F238E27FC236}">
                <a16:creationId xmlns:a16="http://schemas.microsoft.com/office/drawing/2014/main" id="{24D86BF8-DA4D-4921-A0CB-73B1B81B6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050" y="406400"/>
            <a:ext cx="3028950" cy="461963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Επιπλέον εξάσκηση</a:t>
            </a:r>
            <a:r>
              <a:rPr lang="en-US" altLang="en-US">
                <a:solidFill>
                  <a:srgbClr val="FFFF99"/>
                </a:solidFill>
              </a:rPr>
              <a:t>….</a:t>
            </a:r>
          </a:p>
        </p:txBody>
      </p:sp>
      <p:sp>
        <p:nvSpPr>
          <p:cNvPr id="59395" name="Text Box 5">
            <a:extLst>
              <a:ext uri="{FF2B5EF4-FFF2-40B4-BE49-F238E27FC236}">
                <a16:creationId xmlns:a16="http://schemas.microsoft.com/office/drawing/2014/main" id="{5891B754-D5D5-4427-86E7-397E2EEDA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8" y="957263"/>
            <a:ext cx="2300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l-GR" altLang="en-US"/>
              <a:t>Λύση </a:t>
            </a:r>
            <a:r>
              <a:rPr lang="en-US" altLang="en-US"/>
              <a:t>:</a:t>
            </a:r>
          </a:p>
        </p:txBody>
      </p:sp>
      <p:pic>
        <p:nvPicPr>
          <p:cNvPr id="59396" name="Picture 2">
            <a:extLst>
              <a:ext uri="{FF2B5EF4-FFF2-40B4-BE49-F238E27FC236}">
                <a16:creationId xmlns:a16="http://schemas.microsoft.com/office/drawing/2014/main" id="{F2BCC426-7C51-444A-A97D-D514A74E4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88" y="1084263"/>
            <a:ext cx="1519237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3">
            <a:extLst>
              <a:ext uri="{FF2B5EF4-FFF2-40B4-BE49-F238E27FC236}">
                <a16:creationId xmlns:a16="http://schemas.microsoft.com/office/drawing/2014/main" id="{A8160B01-F848-4ADE-B8D4-C7ED790C7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1427163"/>
            <a:ext cx="73279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Text Box 5">
            <a:extLst>
              <a:ext uri="{FF2B5EF4-FFF2-40B4-BE49-F238E27FC236}">
                <a16:creationId xmlns:a16="http://schemas.microsoft.com/office/drawing/2014/main" id="{CF608B79-A613-4022-8827-0AE293F99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3787775"/>
            <a:ext cx="2300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l-GR" altLang="en-US"/>
              <a:t>Αποδείξτε ότι </a:t>
            </a:r>
            <a:r>
              <a:rPr lang="en-US" altLang="en-US"/>
              <a:t>:</a:t>
            </a:r>
          </a:p>
        </p:txBody>
      </p:sp>
      <p:pic>
        <p:nvPicPr>
          <p:cNvPr id="59399" name="Picture 2">
            <a:extLst>
              <a:ext uri="{FF2B5EF4-FFF2-40B4-BE49-F238E27FC236}">
                <a16:creationId xmlns:a16="http://schemas.microsoft.com/office/drawing/2014/main" id="{6D0F96D9-7A40-417D-9359-C013CDBF5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3865563"/>
            <a:ext cx="277177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0" name="Picture 3">
            <a:extLst>
              <a:ext uri="{FF2B5EF4-FFF2-40B4-BE49-F238E27FC236}">
                <a16:creationId xmlns:a16="http://schemas.microsoft.com/office/drawing/2014/main" id="{6801E4A1-034F-434E-86E5-24C34BC32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8" y="4324350"/>
            <a:ext cx="189547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>
            <a:extLst>
              <a:ext uri="{FF2B5EF4-FFF2-40B4-BE49-F238E27FC236}">
                <a16:creationId xmlns:a16="http://schemas.microsoft.com/office/drawing/2014/main" id="{5B33CED6-1842-4288-B086-8D8152F77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t="18690" r="15103"/>
          <a:stretch>
            <a:fillRect/>
          </a:stretch>
        </p:blipFill>
        <p:spPr bwMode="auto">
          <a:xfrm>
            <a:off x="1030288" y="449263"/>
            <a:ext cx="7339012" cy="474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Rectangle 29">
            <a:extLst>
              <a:ext uri="{FF2B5EF4-FFF2-40B4-BE49-F238E27FC236}">
                <a16:creationId xmlns:a16="http://schemas.microsoft.com/office/drawing/2014/main" id="{B99AE547-F684-48D3-897F-30571E1C1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763" y="449263"/>
            <a:ext cx="5580062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Λογικές Συναρτήσεις (Συναρτήσεις</a:t>
            </a:r>
            <a:r>
              <a:rPr lang="en-US" altLang="en-US">
                <a:solidFill>
                  <a:srgbClr val="FFFF99"/>
                </a:solidFill>
              </a:rPr>
              <a:t> Boole)</a:t>
            </a:r>
            <a:r>
              <a:rPr lang="el-GR" altLang="en-US">
                <a:solidFill>
                  <a:srgbClr val="FFFF99"/>
                </a:solidFill>
              </a:rPr>
              <a:t> </a:t>
            </a:r>
            <a:endParaRPr lang="en-US" altLang="en-US">
              <a:solidFill>
                <a:srgbClr val="FFFF99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A5D6BD0-AD2C-43AF-87DD-5D1E25DB7003}"/>
              </a:ext>
            </a:extLst>
          </p:cNvPr>
          <p:cNvSpPr/>
          <p:nvPr/>
        </p:nvSpPr>
        <p:spPr>
          <a:xfrm>
            <a:off x="3487738" y="3825875"/>
            <a:ext cx="287337" cy="1371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82494A-A882-4EDE-8B21-FF634E97A5E1}"/>
              </a:ext>
            </a:extLst>
          </p:cNvPr>
          <p:cNvSpPr/>
          <p:nvPr/>
        </p:nvSpPr>
        <p:spPr>
          <a:xfrm>
            <a:off x="1828800" y="3730625"/>
            <a:ext cx="287338" cy="1371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1D29576-7D9B-4CDD-916F-20AD00C837EE}"/>
              </a:ext>
            </a:extLst>
          </p:cNvPr>
          <p:cNvSpPr/>
          <p:nvPr/>
        </p:nvSpPr>
        <p:spPr>
          <a:xfrm>
            <a:off x="2320925" y="3021013"/>
            <a:ext cx="949325" cy="2857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E58F6D-E908-47B3-80F0-B96EA95030AE}"/>
              </a:ext>
            </a:extLst>
          </p:cNvPr>
          <p:cNvSpPr/>
          <p:nvPr/>
        </p:nvSpPr>
        <p:spPr>
          <a:xfrm>
            <a:off x="3460750" y="3021013"/>
            <a:ext cx="409575" cy="2857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/>
          </a:p>
        </p:txBody>
      </p:sp>
      <p:sp>
        <p:nvSpPr>
          <p:cNvPr id="61448" name="TextBox 6">
            <a:extLst>
              <a:ext uri="{FF2B5EF4-FFF2-40B4-BE49-F238E27FC236}">
                <a16:creationId xmlns:a16="http://schemas.microsoft.com/office/drawing/2014/main" id="{7FB281FF-4A95-4A76-BDAE-2529B5183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950" y="5197475"/>
            <a:ext cx="7372350" cy="12001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/>
            <a:r>
              <a:rPr lang="el-GR" altLang="el-GR" sz="1800"/>
              <a:t>*Ο αριθμός των γραμμών του ΠΑ είναι 2</a:t>
            </a:r>
            <a:r>
              <a:rPr lang="en-US" altLang="el-GR" sz="1800" baseline="30000"/>
              <a:t>n </a:t>
            </a:r>
            <a:r>
              <a:rPr lang="el-GR" altLang="el-GR" sz="1800"/>
              <a:t>, όπου </a:t>
            </a:r>
            <a:r>
              <a:rPr lang="en-US" altLang="el-GR" sz="1800"/>
              <a:t>n</a:t>
            </a:r>
            <a:r>
              <a:rPr lang="el-GR" altLang="el-GR" sz="1800"/>
              <a:t> ο αριθμός των μεταβλητών στη συνάρτηση</a:t>
            </a:r>
          </a:p>
          <a:p>
            <a:pPr algn="just"/>
            <a:r>
              <a:rPr lang="el-GR" altLang="el-GR" sz="1800"/>
              <a:t>**Μία συνάρτηση </a:t>
            </a:r>
            <a:r>
              <a:rPr lang="en-US" altLang="el-GR" sz="1800"/>
              <a:t>Boole </a:t>
            </a:r>
            <a:r>
              <a:rPr lang="el-GR" altLang="el-GR" sz="1800"/>
              <a:t>μπορεί να παρασταθεί σε μορφή Πίνακα Αληθείας με ένα και μοναδικό τρόπο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4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>
            <a:extLst>
              <a:ext uri="{FF2B5EF4-FFF2-40B4-BE49-F238E27FC236}">
                <a16:creationId xmlns:a16="http://schemas.microsoft.com/office/drawing/2014/main" id="{9C81EF13-439E-4882-A6CF-DF8F4C21A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3" t="19788" r="16089"/>
          <a:stretch>
            <a:fillRect/>
          </a:stretch>
        </p:blipFill>
        <p:spPr bwMode="auto">
          <a:xfrm>
            <a:off x="850900" y="609600"/>
            <a:ext cx="7670800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TextBox 1">
            <a:extLst>
              <a:ext uri="{FF2B5EF4-FFF2-40B4-BE49-F238E27FC236}">
                <a16:creationId xmlns:a16="http://schemas.microsoft.com/office/drawing/2014/main" id="{9CB3C332-2B32-41EA-86BC-278D15E91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5775325"/>
            <a:ext cx="7929562" cy="9239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l-GR" sz="1800"/>
              <a:t>*Ισοδύναμες εκφράσεις=παράγουν τον ίδιο Πίνακα Αληθείας</a:t>
            </a:r>
          </a:p>
          <a:p>
            <a:r>
              <a:rPr lang="el-GR" altLang="el-GR" sz="1800"/>
              <a:t>Τα λογικά διαγράμματα παράγουν τις ίδιες εξόδους για όλους τους πιθανούς συνδυασμούς εισόδων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C8505B6-C380-44FA-AC85-D831C0C4F379}"/>
              </a:ext>
            </a:extLst>
          </p:cNvPr>
          <p:cNvSpPr/>
          <p:nvPr/>
        </p:nvSpPr>
        <p:spPr>
          <a:xfrm rot="11250328">
            <a:off x="7258050" y="5176838"/>
            <a:ext cx="1031875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AB0446-B341-43E9-8E9F-2A9BA74B6065}"/>
              </a:ext>
            </a:extLst>
          </p:cNvPr>
          <p:cNvSpPr txBox="1"/>
          <p:nvPr/>
        </p:nvSpPr>
        <p:spPr>
          <a:xfrm>
            <a:off x="7773988" y="5245100"/>
            <a:ext cx="1411287" cy="7381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l-GR" sz="1400" dirty="0"/>
              <a:t>ΛΙΓΟΤΕΡΑ ΚΑΛΩΔΙΑ ΚΑΙ ΠΥΛΕΣ!!!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4">
            <a:extLst>
              <a:ext uri="{FF2B5EF4-FFF2-40B4-BE49-F238E27FC236}">
                <a16:creationId xmlns:a16="http://schemas.microsoft.com/office/drawing/2014/main" id="{4C884325-1F74-4D9C-B774-6D9A5A101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850" y="511175"/>
            <a:ext cx="1447800" cy="461963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Άσκηση 1</a:t>
            </a:r>
            <a:endParaRPr lang="en-US" altLang="en-US">
              <a:solidFill>
                <a:srgbClr val="FFFF99"/>
              </a:solidFill>
            </a:endParaRPr>
          </a:p>
        </p:txBody>
      </p:sp>
      <p:sp>
        <p:nvSpPr>
          <p:cNvPr id="64515" name="Text Box 5">
            <a:extLst>
              <a:ext uri="{FF2B5EF4-FFF2-40B4-BE49-F238E27FC236}">
                <a16:creationId xmlns:a16="http://schemas.microsoft.com/office/drawing/2014/main" id="{09D202F9-4BC4-459B-AF7E-B14C98A4B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8" y="1160463"/>
            <a:ext cx="7696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l-GR" altLang="en-US"/>
              <a:t>Να συνθέσετε το κύκλωμα που να υλοποιεί την συνάρτηση </a:t>
            </a:r>
            <a:r>
              <a:rPr lang="en-US" altLang="en-US"/>
              <a:t>:</a:t>
            </a:r>
          </a:p>
        </p:txBody>
      </p:sp>
      <p:sp>
        <p:nvSpPr>
          <p:cNvPr id="64516" name="Rectangle 1">
            <a:extLst>
              <a:ext uri="{FF2B5EF4-FFF2-40B4-BE49-F238E27FC236}">
                <a16:creationId xmlns:a16="http://schemas.microsoft.com/office/drawing/2014/main" id="{7DB3DBA4-5547-4909-B298-42089DF57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6025" y="1665288"/>
            <a:ext cx="3784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l-GR"/>
              <a:t>B(A'C’ + AC) + D'(A + B'C) </a:t>
            </a:r>
          </a:p>
        </p:txBody>
      </p:sp>
      <p:pic>
        <p:nvPicPr>
          <p:cNvPr id="15365" name="Picture 2">
            <a:extLst>
              <a:ext uri="{FF2B5EF4-FFF2-40B4-BE49-F238E27FC236}">
                <a16:creationId xmlns:a16="http://schemas.microsoft.com/office/drawing/2014/main" id="{D245587E-E4B5-4AA6-980E-45FD14F74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60600"/>
            <a:ext cx="7104062" cy="347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>
            <a:extLst>
              <a:ext uri="{FF2B5EF4-FFF2-40B4-BE49-F238E27FC236}">
                <a16:creationId xmlns:a16="http://schemas.microsoft.com/office/drawing/2014/main" id="{A35F5716-5940-4F3A-BF1F-D766684A7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1" t="12994" r="17697" b="12225"/>
          <a:stretch>
            <a:fillRect/>
          </a:stretch>
        </p:blipFill>
        <p:spPr bwMode="auto">
          <a:xfrm>
            <a:off x="3738563" y="3394075"/>
            <a:ext cx="5197475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5">
            <a:extLst>
              <a:ext uri="{FF2B5EF4-FFF2-40B4-BE49-F238E27FC236}">
                <a16:creationId xmlns:a16="http://schemas.microsoft.com/office/drawing/2014/main" id="{6F5188F2-4A5D-4E46-9EB7-DDADE2537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300" y="6129338"/>
            <a:ext cx="457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l-GR" sz="1600">
                <a:solidFill>
                  <a:srgbClr val="FF0000"/>
                </a:solidFill>
                <a:hlinkClick r:id="rId3"/>
              </a:rPr>
              <a:t>https://www.flickr.com/photos/hafspokesman/albums</a:t>
            </a:r>
            <a:endParaRPr lang="en-US" altLang="el-GR" sz="1600">
              <a:solidFill>
                <a:srgbClr val="FF0000"/>
              </a:solidFill>
            </a:endParaRPr>
          </a:p>
          <a:p>
            <a:endParaRPr lang="el-GR" altLang="el-GR" sz="1600">
              <a:solidFill>
                <a:srgbClr val="FF0000"/>
              </a:solidFill>
            </a:endParaRPr>
          </a:p>
        </p:txBody>
      </p:sp>
      <p:pic>
        <p:nvPicPr>
          <p:cNvPr id="34820" name="Picture 2" descr="ÎÏÎ¼Î²ÎµÏ ÎÎµÎ½Î¹ÎºÎ®Ï Î§ÏÎ®ÏÎ·Ï">
            <a:extLst>
              <a:ext uri="{FF2B5EF4-FFF2-40B4-BE49-F238E27FC236}">
                <a16:creationId xmlns:a16="http://schemas.microsoft.com/office/drawing/2014/main" id="{C7790FAF-0E5C-4367-831A-6A4225BC5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223838"/>
            <a:ext cx="4981575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Rectangle 1">
            <a:extLst>
              <a:ext uri="{FF2B5EF4-FFF2-40B4-BE49-F238E27FC236}">
                <a16:creationId xmlns:a16="http://schemas.microsoft.com/office/drawing/2014/main" id="{DE4CF345-FC61-4D84-80EF-338E303F2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3025" y="944563"/>
            <a:ext cx="3462338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l-GR" sz="1800">
                <a:hlinkClick r:id="rId5"/>
              </a:rPr>
              <a:t>https://www.haf.gr/arsenal/gen-purp-bombs/</a:t>
            </a:r>
            <a:endParaRPr lang="en-US" altLang="el-GR" sz="1800"/>
          </a:p>
          <a:p>
            <a:endParaRPr lang="el-GR" altLang="el-GR"/>
          </a:p>
        </p:txBody>
      </p:sp>
      <p:pic>
        <p:nvPicPr>
          <p:cNvPr id="34822" name="Picture 6" descr="Î£ÏÎµÏÎ¹ÎºÎ® ÎµÎ¹ÎºÏÎ½Î±">
            <a:extLst>
              <a:ext uri="{FF2B5EF4-FFF2-40B4-BE49-F238E27FC236}">
                <a16:creationId xmlns:a16="http://schemas.microsoft.com/office/drawing/2014/main" id="{44055534-359D-4BFF-9CF3-45C106F57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4394200"/>
            <a:ext cx="260350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Rectangle 8">
            <a:extLst>
              <a:ext uri="{FF2B5EF4-FFF2-40B4-BE49-F238E27FC236}">
                <a16:creationId xmlns:a16="http://schemas.microsoft.com/office/drawing/2014/main" id="{5AAE9C6C-A322-4127-9536-4FE806170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25" y="5859463"/>
            <a:ext cx="315753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l-GR" sz="1100">
                <a:hlinkClick r:id="rId7"/>
              </a:rPr>
              <a:t>http://himdefence.blogspot.gr/2015/03/revealing-indias-laser-like-beam-weapon.html</a:t>
            </a:r>
            <a:endParaRPr lang="el-GR" altLang="el-GR" sz="1100"/>
          </a:p>
          <a:p>
            <a:endParaRPr lang="el-GR" altLang="el-GR" sz="110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4">
            <a:extLst>
              <a:ext uri="{FF2B5EF4-FFF2-40B4-BE49-F238E27FC236}">
                <a16:creationId xmlns:a16="http://schemas.microsoft.com/office/drawing/2014/main" id="{AC88ABC1-A6DE-483C-8AA2-CB6554139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850" y="511175"/>
            <a:ext cx="1447800" cy="461963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Άσκηση 2</a:t>
            </a:r>
            <a:endParaRPr lang="en-US" altLang="en-US">
              <a:solidFill>
                <a:srgbClr val="FFFF99"/>
              </a:solidFill>
            </a:endParaRPr>
          </a:p>
        </p:txBody>
      </p:sp>
      <p:sp>
        <p:nvSpPr>
          <p:cNvPr id="66563" name="Text Box 5">
            <a:extLst>
              <a:ext uri="{FF2B5EF4-FFF2-40B4-BE49-F238E27FC236}">
                <a16:creationId xmlns:a16="http://schemas.microsoft.com/office/drawing/2014/main" id="{E6CA66BB-C1AE-4071-B612-879E89899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8" y="1160463"/>
            <a:ext cx="7696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l-GR" altLang="en-US"/>
              <a:t>Να συνθέσετε το κύκλωμα που να υλοποιεί την συνάρτηση </a:t>
            </a:r>
            <a:r>
              <a:rPr lang="en-US" altLang="en-US"/>
              <a:t>:</a:t>
            </a:r>
          </a:p>
        </p:txBody>
      </p:sp>
      <p:pic>
        <p:nvPicPr>
          <p:cNvPr id="66564" name="Picture 2">
            <a:extLst>
              <a:ext uri="{FF2B5EF4-FFF2-40B4-BE49-F238E27FC236}">
                <a16:creationId xmlns:a16="http://schemas.microsoft.com/office/drawing/2014/main" id="{06F852CF-7E93-40B7-BE26-1E7B479EA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911350"/>
            <a:ext cx="2135188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5" name="Picture 3">
            <a:extLst>
              <a:ext uri="{FF2B5EF4-FFF2-40B4-BE49-F238E27FC236}">
                <a16:creationId xmlns:a16="http://schemas.microsoft.com/office/drawing/2014/main" id="{7AD3B0DE-4B86-4C0A-82A6-302358B3F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0" y="1955800"/>
            <a:ext cx="16033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4">
            <a:extLst>
              <a:ext uri="{FF2B5EF4-FFF2-40B4-BE49-F238E27FC236}">
                <a16:creationId xmlns:a16="http://schemas.microsoft.com/office/drawing/2014/main" id="{D2F979BC-898B-41E8-9A05-9213DE58A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" y="2646363"/>
            <a:ext cx="338772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5">
            <a:extLst>
              <a:ext uri="{FF2B5EF4-FFF2-40B4-BE49-F238E27FC236}">
                <a16:creationId xmlns:a16="http://schemas.microsoft.com/office/drawing/2014/main" id="{E2BDF8A9-2106-446E-A671-32E7DCE57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2732088"/>
            <a:ext cx="3092450" cy="135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">
            <a:extLst>
              <a:ext uri="{FF2B5EF4-FFF2-40B4-BE49-F238E27FC236}">
                <a16:creationId xmlns:a16="http://schemas.microsoft.com/office/drawing/2014/main" id="{0DBEDB4E-B249-4B0B-B1ED-2C0DBF687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2" t="13647" r="16830" b="6956"/>
          <a:stretch>
            <a:fillRect/>
          </a:stretch>
        </p:blipFill>
        <p:spPr bwMode="auto">
          <a:xfrm>
            <a:off x="1011238" y="873125"/>
            <a:ext cx="7205662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>
            <a:extLst>
              <a:ext uri="{FF2B5EF4-FFF2-40B4-BE49-F238E27FC236}">
                <a16:creationId xmlns:a16="http://schemas.microsoft.com/office/drawing/2014/main" id="{1996CCA0-C2FB-47C6-847F-875A3D8AA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5" t="13428" r="19666" b="5861"/>
          <a:stretch>
            <a:fillRect/>
          </a:stretch>
        </p:blipFill>
        <p:spPr bwMode="auto">
          <a:xfrm>
            <a:off x="465138" y="546100"/>
            <a:ext cx="8277225" cy="590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8" name="Object 7">
            <a:extLst>
              <a:ext uri="{FF2B5EF4-FFF2-40B4-BE49-F238E27FC236}">
                <a16:creationId xmlns:a16="http://schemas.microsoft.com/office/drawing/2014/main" id="{5C523764-7D22-4957-A142-8C0086CE28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0" y="2667000"/>
          <a:ext cx="20097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5" name="CorelDRAW" r:id="rId4" imgW="1154390" imgH="1181161" progId="CorelDRAW.Graphic.13">
                  <p:embed/>
                </p:oleObj>
              </mc:Choice>
              <mc:Fallback>
                <p:oleObj name="CorelDRAW" r:id="rId4" imgW="1154390" imgH="1181161" progId="CorelDRAW.Graphic.1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667000"/>
                        <a:ext cx="2009775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9" name="Text Box 8">
            <a:extLst>
              <a:ext uri="{FF2B5EF4-FFF2-40B4-BE49-F238E27FC236}">
                <a16:creationId xmlns:a16="http://schemas.microsoft.com/office/drawing/2014/main" id="{4197EED8-5486-4200-B0D3-16C4ACBC6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352800"/>
            <a:ext cx="8382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/>
              <a:t>0    0</a:t>
            </a:r>
          </a:p>
          <a:p>
            <a:r>
              <a:rPr lang="en-US" altLang="en-US" sz="2000"/>
              <a:t>0    1</a:t>
            </a:r>
          </a:p>
          <a:p>
            <a:r>
              <a:rPr lang="en-US" altLang="en-US" sz="2000"/>
              <a:t>1    0</a:t>
            </a:r>
          </a:p>
          <a:p>
            <a:r>
              <a:rPr lang="en-US" altLang="en-US" sz="2000"/>
              <a:t>1    1</a:t>
            </a:r>
          </a:p>
        </p:txBody>
      </p:sp>
      <p:sp>
        <p:nvSpPr>
          <p:cNvPr id="122889" name="Text Box 9">
            <a:extLst>
              <a:ext uri="{FF2B5EF4-FFF2-40B4-BE49-F238E27FC236}">
                <a16:creationId xmlns:a16="http://schemas.microsoft.com/office/drawing/2014/main" id="{E0CC5BB7-9741-4B4F-ACB7-01432F826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3352800"/>
            <a:ext cx="8382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olidFill>
                  <a:srgbClr val="FF0000"/>
                </a:solidFill>
              </a:rPr>
              <a:t>1</a:t>
            </a:r>
          </a:p>
          <a:p>
            <a:r>
              <a:rPr lang="en-US" altLang="en-US" sz="2000">
                <a:solidFill>
                  <a:srgbClr val="FF0000"/>
                </a:solidFill>
              </a:rPr>
              <a:t>1 </a:t>
            </a:r>
          </a:p>
          <a:p>
            <a:r>
              <a:rPr lang="en-US" altLang="en-US" sz="2000">
                <a:solidFill>
                  <a:srgbClr val="FF0000"/>
                </a:solidFill>
              </a:rPr>
              <a:t>1</a:t>
            </a:r>
          </a:p>
          <a:p>
            <a:r>
              <a:rPr lang="en-US" altLang="en-US" sz="20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0661" name="Text Box 11">
            <a:extLst>
              <a:ext uri="{FF2B5EF4-FFF2-40B4-BE49-F238E27FC236}">
                <a16:creationId xmlns:a16="http://schemas.microsoft.com/office/drawing/2014/main" id="{F5D15C27-18E2-4AB6-91D2-D31A43C25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0300" y="1081088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A</a:t>
            </a:r>
          </a:p>
        </p:txBody>
      </p:sp>
      <p:sp>
        <p:nvSpPr>
          <p:cNvPr id="70662" name="Text Box 12">
            <a:extLst>
              <a:ext uri="{FF2B5EF4-FFF2-40B4-BE49-F238E27FC236}">
                <a16:creationId xmlns:a16="http://schemas.microsoft.com/office/drawing/2014/main" id="{C6FBC9BC-0DCE-4BC2-ADDE-4034D762F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0300" y="1462088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B</a:t>
            </a:r>
          </a:p>
        </p:txBody>
      </p:sp>
      <p:sp>
        <p:nvSpPr>
          <p:cNvPr id="70663" name="Text Box 13">
            <a:extLst>
              <a:ext uri="{FF2B5EF4-FFF2-40B4-BE49-F238E27FC236}">
                <a16:creationId xmlns:a16="http://schemas.microsoft.com/office/drawing/2014/main" id="{296272C9-719D-4771-BA58-498EBF265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11430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X</a:t>
            </a:r>
          </a:p>
        </p:txBody>
      </p:sp>
      <p:sp>
        <p:nvSpPr>
          <p:cNvPr id="70664" name="Text Box 15">
            <a:extLst>
              <a:ext uri="{FF2B5EF4-FFF2-40B4-BE49-F238E27FC236}">
                <a16:creationId xmlns:a16="http://schemas.microsoft.com/office/drawing/2014/main" id="{3465C15A-C396-486F-A4B8-4355A7569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900" y="1074738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A</a:t>
            </a:r>
          </a:p>
        </p:txBody>
      </p:sp>
      <p:sp>
        <p:nvSpPr>
          <p:cNvPr id="70665" name="Text Box 16">
            <a:extLst>
              <a:ext uri="{FF2B5EF4-FFF2-40B4-BE49-F238E27FC236}">
                <a16:creationId xmlns:a16="http://schemas.microsoft.com/office/drawing/2014/main" id="{D3F5BADE-F716-4B5B-B3D0-74610ADB9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900" y="1455738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B</a:t>
            </a:r>
          </a:p>
        </p:txBody>
      </p:sp>
      <p:sp>
        <p:nvSpPr>
          <p:cNvPr id="70666" name="Text Box 17">
            <a:extLst>
              <a:ext uri="{FF2B5EF4-FFF2-40B4-BE49-F238E27FC236}">
                <a16:creationId xmlns:a16="http://schemas.microsoft.com/office/drawing/2014/main" id="{B4589FF9-AF4C-4F6B-8D9A-9F12FDE7D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1165225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X</a:t>
            </a:r>
          </a:p>
        </p:txBody>
      </p:sp>
      <p:graphicFrame>
        <p:nvGraphicFramePr>
          <p:cNvPr id="70667" name="Object 18">
            <a:extLst>
              <a:ext uri="{FF2B5EF4-FFF2-40B4-BE49-F238E27FC236}">
                <a16:creationId xmlns:a16="http://schemas.microsoft.com/office/drawing/2014/main" id="{14954A07-12A3-4B14-B3CE-6AABFD5EA4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0" y="1219200"/>
          <a:ext cx="15240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6" name="CorelDRAW" r:id="rId6" imgW="679223" imgH="238963" progId="CorelDRAW.Graphic.13">
                  <p:embed/>
                </p:oleObj>
              </mc:Choice>
              <mc:Fallback>
                <p:oleObj name="CorelDRAW" r:id="rId6" imgW="679223" imgH="238963" progId="CorelDRAW.Graphic.1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219200"/>
                        <a:ext cx="15240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8" name="Object 19">
            <a:extLst>
              <a:ext uri="{FF2B5EF4-FFF2-40B4-BE49-F238E27FC236}">
                <a16:creationId xmlns:a16="http://schemas.microsoft.com/office/drawing/2014/main" id="{A1BBD661-CB42-4BAA-BB92-495E049972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1600" y="1150938"/>
          <a:ext cx="1447800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7" name="CorelDRAW" r:id="rId8" imgW="674410" imgH="315366" progId="CorelDRAW.Graphic.13">
                  <p:embed/>
                </p:oleObj>
              </mc:Choice>
              <mc:Fallback>
                <p:oleObj name="CorelDRAW" r:id="rId8" imgW="674410" imgH="315366" progId="CorelDRAW.Graphic.1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1150938"/>
                        <a:ext cx="1447800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2">
            <a:extLst>
              <a:ext uri="{FF2B5EF4-FFF2-40B4-BE49-F238E27FC236}">
                <a16:creationId xmlns:a16="http://schemas.microsoft.com/office/drawing/2014/main" id="{BD0B5415-1654-4915-9DA9-F145FEFF6390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4800600"/>
            <a:ext cx="7620000" cy="1016000"/>
            <a:chOff x="480" y="3024"/>
            <a:chExt cx="4800" cy="640"/>
          </a:xfrm>
        </p:grpSpPr>
        <p:sp>
          <p:nvSpPr>
            <p:cNvPr id="70672" name="Text Box 6">
              <a:extLst>
                <a:ext uri="{FF2B5EF4-FFF2-40B4-BE49-F238E27FC236}">
                  <a16:creationId xmlns:a16="http://schemas.microsoft.com/office/drawing/2014/main" id="{CA842E94-BCBC-4251-AE67-777BD027CB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024"/>
              <a:ext cx="4800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H </a:t>
              </a:r>
              <a:r>
                <a:rPr lang="el-GR" altLang="en-US"/>
                <a:t>συνάρτηση </a:t>
              </a:r>
              <a:r>
                <a:rPr lang="en-US" altLang="en-US"/>
                <a:t>NAND </a:t>
              </a:r>
              <a:r>
                <a:rPr lang="el-GR" altLang="en-US"/>
                <a:t>δηλώνεται ώς</a:t>
              </a:r>
              <a:r>
                <a:rPr lang="en-US" altLang="en-US"/>
                <a:t>: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 </a:t>
              </a:r>
              <a:r>
                <a:rPr lang="en-US" altLang="en-US" i="1"/>
                <a:t>X</a:t>
              </a:r>
              <a:r>
                <a:rPr lang="en-US" altLang="en-US"/>
                <a:t> = </a:t>
              </a:r>
              <a:r>
                <a:rPr lang="en-US" altLang="en-US" i="1"/>
                <a:t>A </a:t>
              </a:r>
              <a:r>
                <a:rPr lang="en-US" altLang="en-US" b="1" i="1" baseline="30000"/>
                <a:t>.</a:t>
              </a:r>
              <a:r>
                <a:rPr lang="en-US" altLang="en-US" i="1"/>
                <a:t>B </a:t>
              </a:r>
              <a:r>
                <a:rPr lang="el-GR" altLang="en-US" i="1"/>
                <a:t>ή</a:t>
              </a:r>
              <a:r>
                <a:rPr lang="en-US" altLang="en-US"/>
                <a:t> </a:t>
              </a:r>
              <a:r>
                <a:rPr lang="en-US" altLang="en-US" i="1"/>
                <a:t>X = AB</a:t>
              </a:r>
            </a:p>
          </p:txBody>
        </p:sp>
        <p:sp>
          <p:nvSpPr>
            <p:cNvPr id="70673" name="Line 20">
              <a:extLst>
                <a:ext uri="{FF2B5EF4-FFF2-40B4-BE49-F238E27FC236}">
                  <a16:creationId xmlns:a16="http://schemas.microsoft.com/office/drawing/2014/main" id="{66D72131-ACB9-4328-AC82-21FBC0306E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40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0674" name="Line 21">
              <a:extLst>
                <a:ext uri="{FF2B5EF4-FFF2-40B4-BE49-F238E27FC236}">
                  <a16:creationId xmlns:a16="http://schemas.microsoft.com/office/drawing/2014/main" id="{4CA899BE-AE19-40ED-93BA-B8F3D6709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3408"/>
              <a:ext cx="2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70670" name="Text Box 2">
            <a:extLst>
              <a:ext uri="{FF2B5EF4-FFF2-40B4-BE49-F238E27FC236}">
                <a16:creationId xmlns:a16="http://schemas.microsoft.com/office/drawing/2014/main" id="{F7D5D898-D8AF-4F11-BC80-4624B49E9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981200"/>
            <a:ext cx="7543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en-US"/>
              <a:t>Πίνακας Αλήθειας της πύλης </a:t>
            </a:r>
            <a:r>
              <a:rPr lang="en-US" altLang="en-US"/>
              <a:t>NAND :</a:t>
            </a:r>
          </a:p>
        </p:txBody>
      </p:sp>
      <p:sp>
        <p:nvSpPr>
          <p:cNvPr id="70671" name="Rectangle 29">
            <a:extLst>
              <a:ext uri="{FF2B5EF4-FFF2-40B4-BE49-F238E27FC236}">
                <a16:creationId xmlns:a16="http://schemas.microsoft.com/office/drawing/2014/main" id="{B71A7C1F-0F91-4BEE-A70C-CE390CD69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400" y="528638"/>
            <a:ext cx="2824163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Λογική Πύλη ΝΑΝ</a:t>
            </a:r>
            <a:r>
              <a:rPr lang="en-US" altLang="en-US">
                <a:solidFill>
                  <a:srgbClr val="FFFF99"/>
                </a:solidFill>
              </a:rPr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228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228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228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228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24B5F7DE-5F89-452D-B7A2-3182840B7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425" y="2398713"/>
            <a:ext cx="749300" cy="13398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l-GR" altLang="en-US"/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8362775-E4DE-4224-B360-CF02666B4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913" y="2398713"/>
            <a:ext cx="671512" cy="13398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l-GR" altLang="en-US"/>
          </a:p>
        </p:txBody>
      </p:sp>
      <p:sp>
        <p:nvSpPr>
          <p:cNvPr id="124932" name="Rectangle 4">
            <a:extLst>
              <a:ext uri="{FF2B5EF4-FFF2-40B4-BE49-F238E27FC236}">
                <a16:creationId xmlns:a16="http://schemas.microsoft.com/office/drawing/2014/main" id="{F99ABCDE-54EE-4409-89FB-8CE78C6A3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398713"/>
            <a:ext cx="430213" cy="13398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l-GR" altLang="en-US"/>
          </a:p>
        </p:txBody>
      </p:sp>
      <p:sp>
        <p:nvSpPr>
          <p:cNvPr id="72709" name="Text Box 7">
            <a:extLst>
              <a:ext uri="{FF2B5EF4-FFF2-40B4-BE49-F238E27FC236}">
                <a16:creationId xmlns:a16="http://schemas.microsoft.com/office/drawing/2014/main" id="{357D1A7B-97AE-45E9-8E61-00796D6CC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738313"/>
            <a:ext cx="419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en-US"/>
              <a:t>Παράδειγμα κυματομορφών</a:t>
            </a:r>
            <a:r>
              <a:rPr lang="en-US" altLang="en-US"/>
              <a:t>:</a:t>
            </a:r>
          </a:p>
        </p:txBody>
      </p:sp>
      <p:sp>
        <p:nvSpPr>
          <p:cNvPr id="72710" name="Text Box 8">
            <a:extLst>
              <a:ext uri="{FF2B5EF4-FFF2-40B4-BE49-F238E27FC236}">
                <a16:creationId xmlns:a16="http://schemas.microsoft.com/office/drawing/2014/main" id="{01C67F3B-21CC-4AFF-B9C2-7606FB854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25" y="22733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i="1"/>
              <a:t>A</a:t>
            </a:r>
          </a:p>
        </p:txBody>
      </p:sp>
      <p:sp>
        <p:nvSpPr>
          <p:cNvPr id="72711" name="Text Box 9">
            <a:extLst>
              <a:ext uri="{FF2B5EF4-FFF2-40B4-BE49-F238E27FC236}">
                <a16:creationId xmlns:a16="http://schemas.microsoft.com/office/drawing/2014/main" id="{21D93F23-363A-48D8-B095-95E991C08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25" y="34163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i="1"/>
              <a:t>X</a:t>
            </a:r>
          </a:p>
        </p:txBody>
      </p:sp>
      <p:sp>
        <p:nvSpPr>
          <p:cNvPr id="124938" name="Text Box 10">
            <a:extLst>
              <a:ext uri="{FF2B5EF4-FFF2-40B4-BE49-F238E27FC236}">
                <a16:creationId xmlns:a16="http://schemas.microsoft.com/office/drawing/2014/main" id="{FF55BA15-0D7A-4607-A05D-8D121B0EF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100513"/>
            <a:ext cx="7772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l-GR" altLang="en-US"/>
              <a:t>Είναι γνωστή σαν «οικουμενική» (“universal”) πύλη γιατί μπορούμε να εκφράσουμε οποιοδήποτε ψηφιακό κύκλωμα μόνο με την πύλη </a:t>
            </a:r>
            <a:r>
              <a:rPr lang="en-US" altLang="en-US"/>
              <a:t>NAND.</a:t>
            </a:r>
          </a:p>
        </p:txBody>
      </p:sp>
      <p:sp>
        <p:nvSpPr>
          <p:cNvPr id="72713" name="Text Box 16">
            <a:extLst>
              <a:ext uri="{FF2B5EF4-FFF2-40B4-BE49-F238E27FC236}">
                <a16:creationId xmlns:a16="http://schemas.microsoft.com/office/drawing/2014/main" id="{BF71A666-A1D6-44D2-932E-AF7AE1209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25" y="28067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i="1"/>
              <a:t>B</a:t>
            </a:r>
          </a:p>
        </p:txBody>
      </p:sp>
      <p:graphicFrame>
        <p:nvGraphicFramePr>
          <p:cNvPr id="72714" name="Object 17">
            <a:extLst>
              <a:ext uri="{FF2B5EF4-FFF2-40B4-BE49-F238E27FC236}">
                <a16:creationId xmlns:a16="http://schemas.microsoft.com/office/drawing/2014/main" id="{F207FA7E-8CF5-4996-943C-D095C4A40E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2025" y="2349500"/>
          <a:ext cx="5578475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5" name="CorelDRAW" r:id="rId4" imgW="3079122" imgH="461345" progId="CorelDRAW.Graphic.13">
                  <p:embed/>
                </p:oleObj>
              </mc:Choice>
              <mc:Fallback>
                <p:oleObj name="CorelDRAW" r:id="rId4" imgW="3079122" imgH="461345" progId="CorelDRAW.Graphic.1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25" y="2349500"/>
                        <a:ext cx="5578475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5" name="Text Box 26">
            <a:extLst>
              <a:ext uri="{FF2B5EF4-FFF2-40B4-BE49-F238E27FC236}">
                <a16:creationId xmlns:a16="http://schemas.microsoft.com/office/drawing/2014/main" id="{81D39E40-2AFA-4EB6-8277-0F9677967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16002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A</a:t>
            </a:r>
          </a:p>
        </p:txBody>
      </p:sp>
      <p:sp>
        <p:nvSpPr>
          <p:cNvPr id="72716" name="Text Box 27">
            <a:extLst>
              <a:ext uri="{FF2B5EF4-FFF2-40B4-BE49-F238E27FC236}">
                <a16:creationId xmlns:a16="http://schemas.microsoft.com/office/drawing/2014/main" id="{96B37750-1156-4816-B032-314DEFC3E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0" y="19812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B</a:t>
            </a:r>
          </a:p>
        </p:txBody>
      </p:sp>
      <p:sp>
        <p:nvSpPr>
          <p:cNvPr id="72717" name="Text Box 28">
            <a:extLst>
              <a:ext uri="{FF2B5EF4-FFF2-40B4-BE49-F238E27FC236}">
                <a16:creationId xmlns:a16="http://schemas.microsoft.com/office/drawing/2014/main" id="{BC566750-A145-412A-8D2E-94FBE8AE9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0" y="1662113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X</a:t>
            </a:r>
          </a:p>
        </p:txBody>
      </p:sp>
      <p:sp>
        <p:nvSpPr>
          <p:cNvPr id="72718" name="Text Box 29">
            <a:extLst>
              <a:ext uri="{FF2B5EF4-FFF2-40B4-BE49-F238E27FC236}">
                <a16:creationId xmlns:a16="http://schemas.microsoft.com/office/drawing/2014/main" id="{669B12AC-3B09-4661-95D8-BB0193881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500313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A</a:t>
            </a:r>
          </a:p>
        </p:txBody>
      </p:sp>
      <p:sp>
        <p:nvSpPr>
          <p:cNvPr id="72719" name="Text Box 30">
            <a:extLst>
              <a:ext uri="{FF2B5EF4-FFF2-40B4-BE49-F238E27FC236}">
                <a16:creationId xmlns:a16="http://schemas.microsoft.com/office/drawing/2014/main" id="{63DFCA28-87B7-48CC-9E63-CE1A5F982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1300" y="2881313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B</a:t>
            </a:r>
          </a:p>
        </p:txBody>
      </p:sp>
      <p:sp>
        <p:nvSpPr>
          <p:cNvPr id="72720" name="Text Box 31">
            <a:extLst>
              <a:ext uri="{FF2B5EF4-FFF2-40B4-BE49-F238E27FC236}">
                <a16:creationId xmlns:a16="http://schemas.microsoft.com/office/drawing/2014/main" id="{29347220-484F-4773-96A1-A6537EB8D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25908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X</a:t>
            </a:r>
          </a:p>
        </p:txBody>
      </p:sp>
      <p:graphicFrame>
        <p:nvGraphicFramePr>
          <p:cNvPr id="72721" name="Object 32">
            <a:extLst>
              <a:ext uri="{FF2B5EF4-FFF2-40B4-BE49-F238E27FC236}">
                <a16:creationId xmlns:a16="http://schemas.microsoft.com/office/drawing/2014/main" id="{C0C65081-B34D-43E1-9B35-A8AEE05310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53200" y="1738313"/>
          <a:ext cx="152400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6" name="CorelDRAW" r:id="rId6" imgW="679223" imgH="238963" progId="CorelDRAW.Graphic.13">
                  <p:embed/>
                </p:oleObj>
              </mc:Choice>
              <mc:Fallback>
                <p:oleObj name="CorelDRAW" r:id="rId6" imgW="679223" imgH="238963" progId="CorelDRAW.Graphic.1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1738313"/>
                        <a:ext cx="1524000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22" name="Object 33">
            <a:extLst>
              <a:ext uri="{FF2B5EF4-FFF2-40B4-BE49-F238E27FC236}">
                <a16:creationId xmlns:a16="http://schemas.microsoft.com/office/drawing/2014/main" id="{DA3E7963-279B-433C-B256-69F315CA08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0" y="2576513"/>
          <a:ext cx="1447800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7" name="CorelDRAW" r:id="rId8" imgW="674410" imgH="315366" progId="CorelDRAW.Graphic.13">
                  <p:embed/>
                </p:oleObj>
              </mc:Choice>
              <mc:Fallback>
                <p:oleObj name="CorelDRAW" r:id="rId8" imgW="674410" imgH="315366" progId="CorelDRAW.Graphic.1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2576513"/>
                        <a:ext cx="1447800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62" name="Object 34">
            <a:extLst>
              <a:ext uri="{FF2B5EF4-FFF2-40B4-BE49-F238E27FC236}">
                <a16:creationId xmlns:a16="http://schemas.microsoft.com/office/drawing/2014/main" id="{D041BEBB-8D62-40C3-B0BB-ADCA4C93DD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3414713"/>
          <a:ext cx="55149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8" name="CorelDRAW" r:id="rId10" imgW="3079122" imgH="201900" progId="CorelDRAW.Graphic.13">
                  <p:embed/>
                </p:oleObj>
              </mc:Choice>
              <mc:Fallback>
                <p:oleObj name="CorelDRAW" r:id="rId10" imgW="3079122" imgH="201900" progId="CorelDRAW.Graphic.1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414713"/>
                        <a:ext cx="551497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24" name="Rectangle 29">
            <a:extLst>
              <a:ext uri="{FF2B5EF4-FFF2-40B4-BE49-F238E27FC236}">
                <a16:creationId xmlns:a16="http://schemas.microsoft.com/office/drawing/2014/main" id="{D19D7526-C626-4FE0-BA88-13A2C5D62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400" y="528638"/>
            <a:ext cx="2824163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Λογική Πύλη ΝΑΝ</a:t>
            </a:r>
            <a:r>
              <a:rPr lang="en-US" altLang="en-US">
                <a:solidFill>
                  <a:srgbClr val="FFFF99"/>
                </a:solidFill>
              </a:rPr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4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24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24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49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4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24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4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0" grpId="0" animBg="1"/>
      <p:bldP spid="124931" grpId="0" animBg="1"/>
      <p:bldP spid="124932" grpId="0" animBg="1"/>
      <p:bldP spid="1249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9">
            <a:extLst>
              <a:ext uri="{FF2B5EF4-FFF2-40B4-BE49-F238E27FC236}">
                <a16:creationId xmlns:a16="http://schemas.microsoft.com/office/drawing/2014/main" id="{64343909-A28C-4A67-99B0-A90E417F7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400" y="528638"/>
            <a:ext cx="2824163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Λογική Πύλη ΝΑΝ</a:t>
            </a:r>
            <a:r>
              <a:rPr lang="en-US" altLang="en-US">
                <a:solidFill>
                  <a:srgbClr val="FFFF99"/>
                </a:solidFill>
              </a:rPr>
              <a:t>D</a:t>
            </a:r>
          </a:p>
        </p:txBody>
      </p:sp>
      <p:sp>
        <p:nvSpPr>
          <p:cNvPr id="74755" name="Rectangle 221">
            <a:extLst>
              <a:ext uri="{FF2B5EF4-FFF2-40B4-BE49-F238E27FC236}">
                <a16:creationId xmlns:a16="http://schemas.microsoft.com/office/drawing/2014/main" id="{03DB886C-656D-44B1-84F9-CF2C3D8FB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143000"/>
            <a:ext cx="7543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O</a:t>
            </a:r>
            <a:r>
              <a:rPr lang="el-GR" altLang="en-US"/>
              <a:t>ι πύλες AND, OR και NOT μπορούν να εκφραστούν χρησιμοποιώντας μόνο πύλες NAND.</a:t>
            </a:r>
          </a:p>
        </p:txBody>
      </p:sp>
      <p:pic>
        <p:nvPicPr>
          <p:cNvPr id="74756" name="Picture 281" descr="Capture.JPG">
            <a:extLst>
              <a:ext uri="{FF2B5EF4-FFF2-40B4-BE49-F238E27FC236}">
                <a16:creationId xmlns:a16="http://schemas.microsoft.com/office/drawing/2014/main" id="{112CD4B7-92B3-4906-9AB7-CC3DA8D94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2197100"/>
            <a:ext cx="4391025" cy="382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7" name="Rectangle 221">
            <a:extLst>
              <a:ext uri="{FF2B5EF4-FFF2-40B4-BE49-F238E27FC236}">
                <a16:creationId xmlns:a16="http://schemas.microsoft.com/office/drawing/2014/main" id="{78432410-037D-4D9B-A8A0-FF11FAAEB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2209800"/>
            <a:ext cx="2438400" cy="3786188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n-US">
                <a:solidFill>
                  <a:srgbClr val="FFC000"/>
                </a:solidFill>
              </a:rPr>
              <a:t>Ισοδύναμη </a:t>
            </a:r>
            <a:r>
              <a:rPr lang="en-US" altLang="en-US">
                <a:solidFill>
                  <a:srgbClr val="FFC000"/>
                </a:solidFill>
              </a:rPr>
              <a:t>NOT</a:t>
            </a:r>
          </a:p>
          <a:p>
            <a:endParaRPr lang="en-US" altLang="en-US">
              <a:solidFill>
                <a:srgbClr val="FFC000"/>
              </a:solidFill>
            </a:endParaRPr>
          </a:p>
          <a:p>
            <a:endParaRPr lang="en-US" altLang="en-US">
              <a:solidFill>
                <a:srgbClr val="FFC000"/>
              </a:solidFill>
            </a:endParaRPr>
          </a:p>
          <a:p>
            <a:endParaRPr lang="en-US" altLang="en-US">
              <a:solidFill>
                <a:srgbClr val="FFC000"/>
              </a:solidFill>
            </a:endParaRPr>
          </a:p>
          <a:p>
            <a:r>
              <a:rPr lang="el-GR" altLang="en-US">
                <a:solidFill>
                  <a:srgbClr val="FFC000"/>
                </a:solidFill>
              </a:rPr>
              <a:t>Ισοδύναμη ΑΝ</a:t>
            </a:r>
            <a:r>
              <a:rPr lang="en-US" altLang="en-US">
                <a:solidFill>
                  <a:srgbClr val="FFC000"/>
                </a:solidFill>
              </a:rPr>
              <a:t>D</a:t>
            </a:r>
          </a:p>
          <a:p>
            <a:endParaRPr lang="en-US" altLang="en-US">
              <a:solidFill>
                <a:srgbClr val="FFC000"/>
              </a:solidFill>
            </a:endParaRPr>
          </a:p>
          <a:p>
            <a:endParaRPr lang="en-US" altLang="en-US">
              <a:solidFill>
                <a:srgbClr val="FFC000"/>
              </a:solidFill>
            </a:endParaRPr>
          </a:p>
          <a:p>
            <a:endParaRPr lang="en-US" altLang="en-US">
              <a:solidFill>
                <a:srgbClr val="FFC000"/>
              </a:solidFill>
            </a:endParaRPr>
          </a:p>
          <a:p>
            <a:endParaRPr lang="en-US" altLang="en-US">
              <a:solidFill>
                <a:srgbClr val="FFC000"/>
              </a:solidFill>
            </a:endParaRPr>
          </a:p>
          <a:p>
            <a:r>
              <a:rPr lang="el-GR" altLang="en-US">
                <a:solidFill>
                  <a:srgbClr val="FFC000"/>
                </a:solidFill>
              </a:rPr>
              <a:t>Ισοδύναμη </a:t>
            </a:r>
            <a:r>
              <a:rPr lang="en-US" altLang="en-US">
                <a:solidFill>
                  <a:srgbClr val="FFC000"/>
                </a:solidFill>
              </a:rPr>
              <a:t>OR</a:t>
            </a:r>
            <a:endParaRPr lang="el-GR" altLang="en-US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2" name="Object 7">
            <a:extLst>
              <a:ext uri="{FF2B5EF4-FFF2-40B4-BE49-F238E27FC236}">
                <a16:creationId xmlns:a16="http://schemas.microsoft.com/office/drawing/2014/main" id="{140B1A04-E6F5-498B-9546-C29ED081F5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2800" y="2514600"/>
          <a:ext cx="20097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7" name="CorelDRAW" r:id="rId4" imgW="1154390" imgH="1181161" progId="CorelDRAW.Graphic.13">
                  <p:embed/>
                </p:oleObj>
              </mc:Choice>
              <mc:Fallback>
                <p:oleObj name="CorelDRAW" r:id="rId4" imgW="1154390" imgH="1181161" progId="CorelDRAW.Graphic.1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514600"/>
                        <a:ext cx="2009775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3" name="Text Box 8">
            <a:extLst>
              <a:ext uri="{FF2B5EF4-FFF2-40B4-BE49-F238E27FC236}">
                <a16:creationId xmlns:a16="http://schemas.microsoft.com/office/drawing/2014/main" id="{D11BD64D-107E-42DA-ACB5-475442910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200400"/>
            <a:ext cx="8382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/>
              <a:t>0    0</a:t>
            </a:r>
          </a:p>
          <a:p>
            <a:r>
              <a:rPr lang="en-US" altLang="en-US" sz="2000"/>
              <a:t>0    1</a:t>
            </a:r>
          </a:p>
          <a:p>
            <a:r>
              <a:rPr lang="en-US" altLang="en-US" sz="2000"/>
              <a:t>1    0</a:t>
            </a:r>
          </a:p>
          <a:p>
            <a:r>
              <a:rPr lang="en-US" altLang="en-US" sz="2000"/>
              <a:t>1    1</a:t>
            </a:r>
          </a:p>
        </p:txBody>
      </p:sp>
      <p:sp>
        <p:nvSpPr>
          <p:cNvPr id="129033" name="Text Box 9">
            <a:extLst>
              <a:ext uri="{FF2B5EF4-FFF2-40B4-BE49-F238E27FC236}">
                <a16:creationId xmlns:a16="http://schemas.microsoft.com/office/drawing/2014/main" id="{313547ED-5A3F-4163-9E3B-5837BF0E4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200400"/>
            <a:ext cx="8382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olidFill>
                  <a:srgbClr val="FF0000"/>
                </a:solidFill>
              </a:rPr>
              <a:t>1</a:t>
            </a:r>
          </a:p>
          <a:p>
            <a:r>
              <a:rPr lang="en-US" altLang="en-US" sz="2000">
                <a:solidFill>
                  <a:srgbClr val="FF0000"/>
                </a:solidFill>
              </a:rPr>
              <a:t>0 </a:t>
            </a:r>
          </a:p>
          <a:p>
            <a:r>
              <a:rPr lang="en-US" altLang="en-US" sz="2000">
                <a:solidFill>
                  <a:srgbClr val="FF0000"/>
                </a:solidFill>
              </a:rPr>
              <a:t>0</a:t>
            </a:r>
          </a:p>
          <a:p>
            <a:r>
              <a:rPr lang="en-US" altLang="en-US" sz="20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6805" name="Text Box 10">
            <a:extLst>
              <a:ext uri="{FF2B5EF4-FFF2-40B4-BE49-F238E27FC236}">
                <a16:creationId xmlns:a16="http://schemas.microsoft.com/office/drawing/2014/main" id="{67FF5964-51B6-45AC-9643-8949A0151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10668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A</a:t>
            </a:r>
          </a:p>
        </p:txBody>
      </p:sp>
      <p:sp>
        <p:nvSpPr>
          <p:cNvPr id="76806" name="Text Box 11">
            <a:extLst>
              <a:ext uri="{FF2B5EF4-FFF2-40B4-BE49-F238E27FC236}">
                <a16:creationId xmlns:a16="http://schemas.microsoft.com/office/drawing/2014/main" id="{4253526A-BF37-42AE-981E-A1EA4543A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1385888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B</a:t>
            </a:r>
          </a:p>
        </p:txBody>
      </p:sp>
      <p:sp>
        <p:nvSpPr>
          <p:cNvPr id="76807" name="Text Box 12">
            <a:extLst>
              <a:ext uri="{FF2B5EF4-FFF2-40B4-BE49-F238E27FC236}">
                <a16:creationId xmlns:a16="http://schemas.microsoft.com/office/drawing/2014/main" id="{9EC14E26-4CE0-4F9C-AC28-C0EF38CE8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0668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X</a:t>
            </a:r>
          </a:p>
        </p:txBody>
      </p:sp>
      <p:sp>
        <p:nvSpPr>
          <p:cNvPr id="76808" name="Text Box 14">
            <a:extLst>
              <a:ext uri="{FF2B5EF4-FFF2-40B4-BE49-F238E27FC236}">
                <a16:creationId xmlns:a16="http://schemas.microsoft.com/office/drawing/2014/main" id="{0825034A-9B63-4DEC-B740-55EF87CB3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0668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A</a:t>
            </a:r>
          </a:p>
        </p:txBody>
      </p:sp>
      <p:sp>
        <p:nvSpPr>
          <p:cNvPr id="76809" name="Text Box 15">
            <a:extLst>
              <a:ext uri="{FF2B5EF4-FFF2-40B4-BE49-F238E27FC236}">
                <a16:creationId xmlns:a16="http://schemas.microsoft.com/office/drawing/2014/main" id="{5379FA27-D25B-4708-A54C-5605A1516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3716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B</a:t>
            </a:r>
          </a:p>
        </p:txBody>
      </p:sp>
      <p:sp>
        <p:nvSpPr>
          <p:cNvPr id="76810" name="Text Box 16">
            <a:extLst>
              <a:ext uri="{FF2B5EF4-FFF2-40B4-BE49-F238E27FC236}">
                <a16:creationId xmlns:a16="http://schemas.microsoft.com/office/drawing/2014/main" id="{BB82DBAE-B00B-4DDA-A9C8-57E0EA2BC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10668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X</a:t>
            </a:r>
          </a:p>
        </p:txBody>
      </p:sp>
      <p:graphicFrame>
        <p:nvGraphicFramePr>
          <p:cNvPr id="76811" name="Object 18">
            <a:extLst>
              <a:ext uri="{FF2B5EF4-FFF2-40B4-BE49-F238E27FC236}">
                <a16:creationId xmlns:a16="http://schemas.microsoft.com/office/drawing/2014/main" id="{A7EE5946-FB12-490F-8C00-43F85DD1D6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5675" y="1200150"/>
          <a:ext cx="137160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8" name="CorelDRAW" r:id="rId6" imgW="692056" imgH="242540" progId="CorelDRAW.Graphic.13">
                  <p:embed/>
                </p:oleObj>
              </mc:Choice>
              <mc:Fallback>
                <p:oleObj name="CorelDRAW" r:id="rId6" imgW="692056" imgH="242540" progId="CorelDRAW.Graphic.1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675" y="1200150"/>
                        <a:ext cx="137160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2" name="Object 19">
            <a:extLst>
              <a:ext uri="{FF2B5EF4-FFF2-40B4-BE49-F238E27FC236}">
                <a16:creationId xmlns:a16="http://schemas.microsoft.com/office/drawing/2014/main" id="{088861F0-1CCB-46BC-AFBA-1CD53AEB84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05500" y="1133475"/>
          <a:ext cx="137160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9" name="CorelDRAW" r:id="rId8" imgW="697832" imgH="315366" progId="CorelDRAW.Graphic.13">
                  <p:embed/>
                </p:oleObj>
              </mc:Choice>
              <mc:Fallback>
                <p:oleObj name="CorelDRAW" r:id="rId8" imgW="697832" imgH="315366" progId="CorelDRAW.Graphic.1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0" y="1133475"/>
                        <a:ext cx="1371600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13" name="Rectangle 29">
            <a:extLst>
              <a:ext uri="{FF2B5EF4-FFF2-40B4-BE49-F238E27FC236}">
                <a16:creationId xmlns:a16="http://schemas.microsoft.com/office/drawing/2014/main" id="{9AD8117A-AC24-41D8-BEEB-6CDFBC837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400" y="528638"/>
            <a:ext cx="2582863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Λογική Πύλη </a:t>
            </a:r>
            <a:r>
              <a:rPr lang="en-US" altLang="en-US">
                <a:solidFill>
                  <a:srgbClr val="FFFF99"/>
                </a:solidFill>
              </a:rPr>
              <a:t>NOR</a:t>
            </a:r>
          </a:p>
        </p:txBody>
      </p:sp>
      <p:sp>
        <p:nvSpPr>
          <p:cNvPr id="76814" name="Text Box 2">
            <a:extLst>
              <a:ext uri="{FF2B5EF4-FFF2-40B4-BE49-F238E27FC236}">
                <a16:creationId xmlns:a16="http://schemas.microsoft.com/office/drawing/2014/main" id="{90BD67AD-68EE-4DB6-A832-E748D0AC0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981200"/>
            <a:ext cx="7543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en-US"/>
              <a:t>Πίνακας Αλήθειας της πύλης </a:t>
            </a:r>
            <a:r>
              <a:rPr lang="en-US" altLang="en-US"/>
              <a:t>NOR :</a:t>
            </a:r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A0368DFE-87A2-446C-985C-456659902E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11700"/>
            <a:ext cx="77724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en-US"/>
              <a:t>Η συνάρτηση </a:t>
            </a:r>
            <a:r>
              <a:rPr lang="el-GR" altLang="en-US" b="1"/>
              <a:t>Ν</a:t>
            </a:r>
            <a:r>
              <a:rPr lang="en-US" altLang="en-US" b="1"/>
              <a:t>OR </a:t>
            </a:r>
            <a:r>
              <a:rPr lang="el-GR" altLang="en-US"/>
              <a:t>δηλώνεται συνήθως ως εξής</a:t>
            </a:r>
            <a:r>
              <a:rPr lang="en-US" altLang="en-US"/>
              <a:t>:  </a:t>
            </a:r>
            <a:r>
              <a:rPr lang="en-US" altLang="en-US" i="1"/>
              <a:t>X</a:t>
            </a:r>
            <a:r>
              <a:rPr lang="en-US" altLang="en-US"/>
              <a:t> = </a:t>
            </a:r>
            <a:r>
              <a:rPr lang="en-US" altLang="en-US" i="1"/>
              <a:t>A </a:t>
            </a:r>
            <a:r>
              <a:rPr lang="en-US" altLang="en-US" b="1" i="1"/>
              <a:t>+ </a:t>
            </a:r>
            <a:r>
              <a:rPr lang="en-US" altLang="en-US" i="1"/>
              <a:t>B.</a:t>
            </a:r>
          </a:p>
          <a:p>
            <a:pPr eaLnBrk="1" hangingPunct="1">
              <a:spcBef>
                <a:spcPct val="50000"/>
              </a:spcBef>
            </a:pPr>
            <a:r>
              <a:rPr lang="el-GR" altLang="en-US"/>
              <a:t>Είναι και αυτή μια «οικουμενική» πύλη αφού οποιοδήποτε ψηφιακό κύκλωμα μπορεί να υλοποιηθεί μόνο με πύλες </a:t>
            </a:r>
            <a:r>
              <a:rPr lang="en-US" altLang="en-US"/>
              <a:t>NOR</a:t>
            </a:r>
            <a:endParaRPr lang="en-US" altLang="en-US" i="1"/>
          </a:p>
        </p:txBody>
      </p:sp>
      <p:sp>
        <p:nvSpPr>
          <p:cNvPr id="76816" name="Line 20">
            <a:extLst>
              <a:ext uri="{FF2B5EF4-FFF2-40B4-BE49-F238E27FC236}">
                <a16:creationId xmlns:a16="http://schemas.microsoft.com/office/drawing/2014/main" id="{E8C1E70E-4BB5-4BF2-892E-C9E63BAEE5A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4724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29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290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290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290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33" grpId="0" build="p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CF0B83CF-C582-4ED9-9F94-8E4A45418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801813"/>
            <a:ext cx="1482725" cy="13398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l-GR" altLang="en-US"/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C39C1F3C-F9CE-41E0-8D87-64C237C59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6088" y="1801813"/>
            <a:ext cx="1490662" cy="13398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l-GR" altLang="en-US"/>
          </a:p>
        </p:txBody>
      </p:sp>
      <p:sp>
        <p:nvSpPr>
          <p:cNvPr id="137220" name="Rectangle 4">
            <a:extLst>
              <a:ext uri="{FF2B5EF4-FFF2-40B4-BE49-F238E27FC236}">
                <a16:creationId xmlns:a16="http://schemas.microsoft.com/office/drawing/2014/main" id="{AA3AD414-16FE-48AF-9FC6-246845B3F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8225" y="1801813"/>
            <a:ext cx="1354138" cy="13398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l-GR" altLang="en-US"/>
          </a:p>
        </p:txBody>
      </p:sp>
      <p:sp>
        <p:nvSpPr>
          <p:cNvPr id="78853" name="Text Box 8">
            <a:extLst>
              <a:ext uri="{FF2B5EF4-FFF2-40B4-BE49-F238E27FC236}">
                <a16:creationId xmlns:a16="http://schemas.microsoft.com/office/drawing/2014/main" id="{1314A274-667F-476A-AB94-F6C34349E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76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i="1"/>
              <a:t>A</a:t>
            </a:r>
          </a:p>
        </p:txBody>
      </p:sp>
      <p:sp>
        <p:nvSpPr>
          <p:cNvPr id="78854" name="Text Box 9">
            <a:extLst>
              <a:ext uri="{FF2B5EF4-FFF2-40B4-BE49-F238E27FC236}">
                <a16:creationId xmlns:a16="http://schemas.microsoft.com/office/drawing/2014/main" id="{B3024641-875C-4D26-BE8F-4E22DAC32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819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i="1"/>
              <a:t>X</a:t>
            </a:r>
          </a:p>
        </p:txBody>
      </p:sp>
      <p:sp>
        <p:nvSpPr>
          <p:cNvPr id="137226" name="Text Box 10">
            <a:extLst>
              <a:ext uri="{FF2B5EF4-FFF2-40B4-BE49-F238E27FC236}">
                <a16:creationId xmlns:a16="http://schemas.microsoft.com/office/drawing/2014/main" id="{F3D571A8-C3F9-47EE-B2DA-1E6B15E2D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581400"/>
            <a:ext cx="7772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l-GR" altLang="en-US" sz="2000"/>
              <a:t>Η συνάρτηση </a:t>
            </a:r>
            <a:r>
              <a:rPr lang="en-US" altLang="en-US" sz="2000"/>
              <a:t>NOR </a:t>
            </a:r>
            <a:r>
              <a:rPr lang="el-GR" altLang="en-US" sz="2000"/>
              <a:t>παράγει 0 όταν μια τουλάχιστον είσοδος είναι 1.</a:t>
            </a:r>
          </a:p>
        </p:txBody>
      </p:sp>
      <p:sp>
        <p:nvSpPr>
          <p:cNvPr id="78856" name="Text Box 12">
            <a:extLst>
              <a:ext uri="{FF2B5EF4-FFF2-40B4-BE49-F238E27FC236}">
                <a16:creationId xmlns:a16="http://schemas.microsoft.com/office/drawing/2014/main" id="{B7EC6535-9DF3-4561-BBD7-F658AFF81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209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i="1"/>
              <a:t>B</a:t>
            </a:r>
          </a:p>
        </p:txBody>
      </p:sp>
      <p:graphicFrame>
        <p:nvGraphicFramePr>
          <p:cNvPr id="78857" name="Object 13">
            <a:extLst>
              <a:ext uri="{FF2B5EF4-FFF2-40B4-BE49-F238E27FC236}">
                <a16:creationId xmlns:a16="http://schemas.microsoft.com/office/drawing/2014/main" id="{628203E4-6D21-4405-889D-88124A6437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1752600"/>
          <a:ext cx="5578475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4" name="CorelDRAW" r:id="rId4" imgW="3079122" imgH="461345" progId="CorelDRAW.Graphic.13">
                  <p:embed/>
                </p:oleObj>
              </mc:Choice>
              <mc:Fallback>
                <p:oleObj name="CorelDRAW" r:id="rId4" imgW="3079122" imgH="461345" progId="CorelDRAW.Graphic.1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752600"/>
                        <a:ext cx="5578475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231" name="Text Box 15">
            <a:extLst>
              <a:ext uri="{FF2B5EF4-FFF2-40B4-BE49-F238E27FC236}">
                <a16:creationId xmlns:a16="http://schemas.microsoft.com/office/drawing/2014/main" id="{80AD07C0-963E-42D3-97FB-E8F5D3AA4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419600"/>
            <a:ext cx="5562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l-GR" altLang="en-US" sz="2000"/>
              <a:t>Πότε θα είναι ανάψει το </a:t>
            </a:r>
            <a:r>
              <a:rPr lang="en-US" altLang="en-US" sz="2000"/>
              <a:t>LED </a:t>
            </a:r>
            <a:r>
              <a:rPr lang="el-GR" altLang="en-US" sz="2000"/>
              <a:t>του κυκλώματος</a:t>
            </a:r>
            <a:r>
              <a:rPr lang="en-US" altLang="en-US" sz="2000"/>
              <a:t>?</a:t>
            </a:r>
          </a:p>
        </p:txBody>
      </p:sp>
      <p:sp>
        <p:nvSpPr>
          <p:cNvPr id="137233" name="Text Box 17">
            <a:extLst>
              <a:ext uri="{FF2B5EF4-FFF2-40B4-BE49-F238E27FC236}">
                <a16:creationId xmlns:a16="http://schemas.microsoft.com/office/drawing/2014/main" id="{E1EF06E2-F852-4059-9815-A7CBA65E2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257800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>
                <a:solidFill>
                  <a:srgbClr val="FF0000"/>
                </a:solidFill>
              </a:rPr>
              <a:t>To LED </a:t>
            </a:r>
            <a:r>
              <a:rPr lang="el-GR" altLang="en-US" sz="2000">
                <a:solidFill>
                  <a:srgbClr val="FF0000"/>
                </a:solidFill>
              </a:rPr>
              <a:t>θα ανάψει όταν καμία από τις 4 εισόδους δεν είναι 1.</a:t>
            </a:r>
            <a:endParaRPr lang="en-US" altLang="en-US" sz="2000">
              <a:solidFill>
                <a:srgbClr val="FF0000"/>
              </a:solidFill>
            </a:endParaRPr>
          </a:p>
        </p:txBody>
      </p:sp>
      <p:graphicFrame>
        <p:nvGraphicFramePr>
          <p:cNvPr id="137242" name="Object 26">
            <a:extLst>
              <a:ext uri="{FF2B5EF4-FFF2-40B4-BE49-F238E27FC236}">
                <a16:creationId xmlns:a16="http://schemas.microsoft.com/office/drawing/2014/main" id="{ACB58227-539E-4FA1-833A-B3202623A0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2819400"/>
          <a:ext cx="556260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5" name="CorelDRAW" r:id="rId6" imgW="4884500" imgH="294234" progId="CorelDRAW.Graphic.13">
                  <p:embed/>
                </p:oleObj>
              </mc:Choice>
              <mc:Fallback>
                <p:oleObj name="CorelDRAW" r:id="rId6" imgW="4884500" imgH="294234" progId="CorelDRAW.Graphic.1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819400"/>
                        <a:ext cx="5562600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43" name="Object 27">
            <a:extLst>
              <a:ext uri="{FF2B5EF4-FFF2-40B4-BE49-F238E27FC236}">
                <a16:creationId xmlns:a16="http://schemas.microsoft.com/office/drawing/2014/main" id="{8219D4F2-046C-4188-AA44-0BFE31315E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7400" y="4267200"/>
          <a:ext cx="2449513" cy="168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6" name="CorelDRAW" r:id="rId8" imgW="1241338" imgH="853765" progId="CorelDRAW.Graphic.13">
                  <p:embed/>
                </p:oleObj>
              </mc:Choice>
              <mc:Fallback>
                <p:oleObj name="CorelDRAW" r:id="rId8" imgW="1241338" imgH="853765" progId="CorelDRAW.Graphic.1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267200"/>
                        <a:ext cx="2449513" cy="168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62" name="Text Box 36">
            <a:extLst>
              <a:ext uri="{FF2B5EF4-FFF2-40B4-BE49-F238E27FC236}">
                <a16:creationId xmlns:a16="http://schemas.microsoft.com/office/drawing/2014/main" id="{84F33913-54AF-415F-AA3F-03E021B72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900" y="1076325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A</a:t>
            </a:r>
          </a:p>
        </p:txBody>
      </p:sp>
      <p:sp>
        <p:nvSpPr>
          <p:cNvPr id="78863" name="Text Box 37">
            <a:extLst>
              <a:ext uri="{FF2B5EF4-FFF2-40B4-BE49-F238E27FC236}">
                <a16:creationId xmlns:a16="http://schemas.microsoft.com/office/drawing/2014/main" id="{00136950-5340-49D9-8EFA-26EF40410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900" y="1395413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B</a:t>
            </a:r>
          </a:p>
        </p:txBody>
      </p:sp>
      <p:sp>
        <p:nvSpPr>
          <p:cNvPr id="78864" name="Text Box 38">
            <a:extLst>
              <a:ext uri="{FF2B5EF4-FFF2-40B4-BE49-F238E27FC236}">
                <a16:creationId xmlns:a16="http://schemas.microsoft.com/office/drawing/2014/main" id="{22AD8DFC-A091-40D6-9CF7-22512D9F3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0" y="1076325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X</a:t>
            </a:r>
          </a:p>
        </p:txBody>
      </p:sp>
      <p:sp>
        <p:nvSpPr>
          <p:cNvPr id="78865" name="Text Box 39">
            <a:extLst>
              <a:ext uri="{FF2B5EF4-FFF2-40B4-BE49-F238E27FC236}">
                <a16:creationId xmlns:a16="http://schemas.microsoft.com/office/drawing/2014/main" id="{6C0AE421-EA7F-47CE-B3BE-D3F7C0873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0" y="1914525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A</a:t>
            </a:r>
          </a:p>
        </p:txBody>
      </p:sp>
      <p:sp>
        <p:nvSpPr>
          <p:cNvPr id="78866" name="Text Box 40">
            <a:extLst>
              <a:ext uri="{FF2B5EF4-FFF2-40B4-BE49-F238E27FC236}">
                <a16:creationId xmlns:a16="http://schemas.microsoft.com/office/drawing/2014/main" id="{D50678DC-3AF0-4D77-807B-B0CC80F6D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0" y="2219325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B</a:t>
            </a:r>
          </a:p>
        </p:txBody>
      </p:sp>
      <p:sp>
        <p:nvSpPr>
          <p:cNvPr id="78867" name="Text Box 41">
            <a:extLst>
              <a:ext uri="{FF2B5EF4-FFF2-40B4-BE49-F238E27FC236}">
                <a16:creationId xmlns:a16="http://schemas.microsoft.com/office/drawing/2014/main" id="{75F999B1-C298-4DB7-B3A3-0F815A97F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5300" y="1914525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X</a:t>
            </a:r>
          </a:p>
        </p:txBody>
      </p:sp>
      <p:graphicFrame>
        <p:nvGraphicFramePr>
          <p:cNvPr id="78868" name="Object 42">
            <a:extLst>
              <a:ext uri="{FF2B5EF4-FFF2-40B4-BE49-F238E27FC236}">
                <a16:creationId xmlns:a16="http://schemas.microsoft.com/office/drawing/2014/main" id="{F93F486E-9C41-4DF6-9035-85F686439D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34175" y="1209675"/>
          <a:ext cx="137160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7" name="CorelDRAW" r:id="rId10" imgW="692056" imgH="242540" progId="CorelDRAW.Graphic.13">
                  <p:embed/>
                </p:oleObj>
              </mc:Choice>
              <mc:Fallback>
                <p:oleObj name="CorelDRAW" r:id="rId10" imgW="692056" imgH="242540" progId="CorelDRAW.Graphic.1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4175" y="1209675"/>
                        <a:ext cx="137160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9" name="Object 43">
            <a:extLst>
              <a:ext uri="{FF2B5EF4-FFF2-40B4-BE49-F238E27FC236}">
                <a16:creationId xmlns:a16="http://schemas.microsoft.com/office/drawing/2014/main" id="{49548985-0DFB-41AD-AFAE-A1797B7A86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10400" y="1981200"/>
          <a:ext cx="137160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8" name="CorelDRAW" r:id="rId12" imgW="697832" imgH="315366" progId="CorelDRAW.Graphic.13">
                  <p:embed/>
                </p:oleObj>
              </mc:Choice>
              <mc:Fallback>
                <p:oleObj name="CorelDRAW" r:id="rId12" imgW="697832" imgH="315366" progId="CorelDRAW.Graphic.1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1981200"/>
                        <a:ext cx="1371600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70" name="Rectangle 29">
            <a:extLst>
              <a:ext uri="{FF2B5EF4-FFF2-40B4-BE49-F238E27FC236}">
                <a16:creationId xmlns:a16="http://schemas.microsoft.com/office/drawing/2014/main" id="{91EED3AB-F183-4ACE-85F4-5786A8178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400" y="528638"/>
            <a:ext cx="2582863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Λογική Πύλη </a:t>
            </a:r>
            <a:r>
              <a:rPr lang="en-US" altLang="en-US">
                <a:solidFill>
                  <a:srgbClr val="FFFF99"/>
                </a:solidFill>
              </a:rPr>
              <a:t>NOR</a:t>
            </a:r>
          </a:p>
        </p:txBody>
      </p:sp>
      <p:sp>
        <p:nvSpPr>
          <p:cNvPr id="78871" name="Text Box 7">
            <a:extLst>
              <a:ext uri="{FF2B5EF4-FFF2-40B4-BE49-F238E27FC236}">
                <a16:creationId xmlns:a16="http://schemas.microsoft.com/office/drawing/2014/main" id="{5B54E7A5-9DC7-4DB9-9564-898819A56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66800"/>
            <a:ext cx="419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en-US"/>
              <a:t>Παράδειγμα κυματομορφών</a:t>
            </a:r>
            <a:r>
              <a:rPr lang="en-US" altLang="en-US"/>
              <a:t>:</a:t>
            </a:r>
          </a:p>
        </p:txBody>
      </p:sp>
      <p:sp>
        <p:nvSpPr>
          <p:cNvPr id="30" name="WordArt 17">
            <a:extLst>
              <a:ext uri="{FF2B5EF4-FFF2-40B4-BE49-F238E27FC236}">
                <a16:creationId xmlns:a16="http://schemas.microsoft.com/office/drawing/2014/main" id="{10A63E5A-FA99-4324-B848-57F22D76F5A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09600" y="4419600"/>
            <a:ext cx="1219200" cy="44926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l-GR" sz="2800" kern="10"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 panose="020B0806030902050204" pitchFamily="34" charset="0"/>
              </a:rPr>
              <a:t>Παράδειγμα</a:t>
            </a:r>
            <a:endParaRPr lang="ru-RU" sz="2800" kern="10">
              <a:gradFill rotWithShape="1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1" name="WordArt 18">
            <a:extLst>
              <a:ext uri="{FF2B5EF4-FFF2-40B4-BE49-F238E27FC236}">
                <a16:creationId xmlns:a16="http://schemas.microsoft.com/office/drawing/2014/main" id="{EEF936E6-AF94-448F-80A8-3B1E1EDA208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09600" y="5410200"/>
            <a:ext cx="1219200" cy="44926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l-GR" sz="2800" kern="10"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 panose="020B0806030902050204" pitchFamily="34" charset="0"/>
              </a:rPr>
              <a:t>Λύση</a:t>
            </a:r>
            <a:endParaRPr lang="ru-RU" sz="2800" kern="10">
              <a:gradFill rotWithShape="1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37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37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37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7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7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37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7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7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7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37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7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7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7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7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8" grpId="0" animBg="1"/>
      <p:bldP spid="137219" grpId="0" animBg="1"/>
      <p:bldP spid="137220" grpId="0" animBg="1"/>
      <p:bldP spid="137226" grpId="0"/>
      <p:bldP spid="137231" grpId="0"/>
      <p:bldP spid="1372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898" name="Object 6">
            <a:extLst>
              <a:ext uri="{FF2B5EF4-FFF2-40B4-BE49-F238E27FC236}">
                <a16:creationId xmlns:a16="http://schemas.microsoft.com/office/drawing/2014/main" id="{DB8C196D-5183-4ABC-9706-81528ECFDF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6600" y="2590800"/>
          <a:ext cx="20097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6" name="CorelDRAW" r:id="rId4" imgW="1154390" imgH="1181161" progId="CorelDRAW.Graphic.13">
                  <p:embed/>
                </p:oleObj>
              </mc:Choice>
              <mc:Fallback>
                <p:oleObj name="CorelDRAW" r:id="rId4" imgW="1154390" imgH="1181161" progId="CorelDRAW.Graphic.1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590800"/>
                        <a:ext cx="2009775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899" name="Text Box 7">
            <a:extLst>
              <a:ext uri="{FF2B5EF4-FFF2-40B4-BE49-F238E27FC236}">
                <a16:creationId xmlns:a16="http://schemas.microsoft.com/office/drawing/2014/main" id="{31DDB8CD-7E99-46BC-99E9-4A9CBC880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276600"/>
            <a:ext cx="8382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/>
              <a:t>0    0</a:t>
            </a:r>
          </a:p>
          <a:p>
            <a:r>
              <a:rPr lang="en-US" altLang="en-US" sz="2000"/>
              <a:t>0    1</a:t>
            </a:r>
          </a:p>
          <a:p>
            <a:r>
              <a:rPr lang="en-US" altLang="en-US" sz="2000"/>
              <a:t>1    0</a:t>
            </a:r>
          </a:p>
          <a:p>
            <a:r>
              <a:rPr lang="en-US" altLang="en-US" sz="2000"/>
              <a:t>1    1</a:t>
            </a:r>
          </a:p>
        </p:txBody>
      </p:sp>
      <p:sp>
        <p:nvSpPr>
          <p:cNvPr id="135176" name="Text Box 8">
            <a:extLst>
              <a:ext uri="{FF2B5EF4-FFF2-40B4-BE49-F238E27FC236}">
                <a16:creationId xmlns:a16="http://schemas.microsoft.com/office/drawing/2014/main" id="{522A5A2B-EA0F-46B5-A371-2993F23C9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276600"/>
            <a:ext cx="8382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olidFill>
                  <a:srgbClr val="FF0000"/>
                </a:solidFill>
              </a:rPr>
              <a:t>0</a:t>
            </a:r>
          </a:p>
          <a:p>
            <a:r>
              <a:rPr lang="en-US" altLang="en-US" sz="2000">
                <a:solidFill>
                  <a:srgbClr val="FF0000"/>
                </a:solidFill>
              </a:rPr>
              <a:t>1 </a:t>
            </a:r>
          </a:p>
          <a:p>
            <a:r>
              <a:rPr lang="en-US" altLang="en-US" sz="2000">
                <a:solidFill>
                  <a:srgbClr val="FF0000"/>
                </a:solidFill>
              </a:rPr>
              <a:t>1</a:t>
            </a:r>
          </a:p>
          <a:p>
            <a:r>
              <a:rPr lang="en-US" altLang="en-US" sz="20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0901" name="Text Box 9">
            <a:extLst>
              <a:ext uri="{FF2B5EF4-FFF2-40B4-BE49-F238E27FC236}">
                <a16:creationId xmlns:a16="http://schemas.microsoft.com/office/drawing/2014/main" id="{D4C372CD-E07D-4CC0-9700-35ACC58D6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10668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A</a:t>
            </a:r>
          </a:p>
        </p:txBody>
      </p:sp>
      <p:sp>
        <p:nvSpPr>
          <p:cNvPr id="80902" name="Text Box 10">
            <a:extLst>
              <a:ext uri="{FF2B5EF4-FFF2-40B4-BE49-F238E27FC236}">
                <a16:creationId xmlns:a16="http://schemas.microsoft.com/office/drawing/2014/main" id="{C4BD3DC8-AAA1-4A5E-A13E-098DAE5EE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1385888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B</a:t>
            </a:r>
          </a:p>
        </p:txBody>
      </p:sp>
      <p:sp>
        <p:nvSpPr>
          <p:cNvPr id="80903" name="Text Box 11">
            <a:extLst>
              <a:ext uri="{FF2B5EF4-FFF2-40B4-BE49-F238E27FC236}">
                <a16:creationId xmlns:a16="http://schemas.microsoft.com/office/drawing/2014/main" id="{51F692E8-E385-43C5-A65F-91A4533B3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0668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X</a:t>
            </a:r>
          </a:p>
        </p:txBody>
      </p:sp>
      <p:sp>
        <p:nvSpPr>
          <p:cNvPr id="80904" name="Text Box 12">
            <a:extLst>
              <a:ext uri="{FF2B5EF4-FFF2-40B4-BE49-F238E27FC236}">
                <a16:creationId xmlns:a16="http://schemas.microsoft.com/office/drawing/2014/main" id="{ADC6C4FB-044D-4503-BC5D-F9070C982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0668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A</a:t>
            </a:r>
          </a:p>
        </p:txBody>
      </p:sp>
      <p:sp>
        <p:nvSpPr>
          <p:cNvPr id="80905" name="Text Box 13">
            <a:extLst>
              <a:ext uri="{FF2B5EF4-FFF2-40B4-BE49-F238E27FC236}">
                <a16:creationId xmlns:a16="http://schemas.microsoft.com/office/drawing/2014/main" id="{59A1A251-6159-4AA5-A598-5EC274FDB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3716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B</a:t>
            </a:r>
          </a:p>
        </p:txBody>
      </p:sp>
      <p:sp>
        <p:nvSpPr>
          <p:cNvPr id="80906" name="Text Box 14">
            <a:extLst>
              <a:ext uri="{FF2B5EF4-FFF2-40B4-BE49-F238E27FC236}">
                <a16:creationId xmlns:a16="http://schemas.microsoft.com/office/drawing/2014/main" id="{F4C00EF3-8AE5-4369-825E-EFF4440B7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10668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X</a:t>
            </a:r>
          </a:p>
        </p:txBody>
      </p:sp>
      <p:graphicFrame>
        <p:nvGraphicFramePr>
          <p:cNvPr id="80907" name="Object 21">
            <a:extLst>
              <a:ext uri="{FF2B5EF4-FFF2-40B4-BE49-F238E27FC236}">
                <a16:creationId xmlns:a16="http://schemas.microsoft.com/office/drawing/2014/main" id="{50171E2E-43FE-4556-9940-55B4688FF4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5200" y="1219200"/>
          <a:ext cx="14478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7" name="CorelDRAW" r:id="rId6" imgW="1192570" imgH="383316" progId="CorelDRAW.Graphic.13">
                  <p:embed/>
                </p:oleObj>
              </mc:Choice>
              <mc:Fallback>
                <p:oleObj name="CorelDRAW" r:id="rId6" imgW="1192570" imgH="383316" progId="CorelDRAW.Graphic.1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219200"/>
                        <a:ext cx="14478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8" name="Object 23">
            <a:extLst>
              <a:ext uri="{FF2B5EF4-FFF2-40B4-BE49-F238E27FC236}">
                <a16:creationId xmlns:a16="http://schemas.microsoft.com/office/drawing/2014/main" id="{F88A931C-7A0F-480A-892E-F36FDD8A16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3600" y="1143000"/>
          <a:ext cx="12954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8" name="CorelDRAW" r:id="rId8" imgW="817185" imgH="366735" progId="CorelDRAW.Graphic.13">
                  <p:embed/>
                </p:oleObj>
              </mc:Choice>
              <mc:Fallback>
                <p:oleObj name="CorelDRAW" r:id="rId8" imgW="817185" imgH="366735" progId="CorelDRAW.Graphic.1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143000"/>
                        <a:ext cx="1295400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1">
            <a:extLst>
              <a:ext uri="{FF2B5EF4-FFF2-40B4-BE49-F238E27FC236}">
                <a16:creationId xmlns:a16="http://schemas.microsoft.com/office/drawing/2014/main" id="{D8B45799-6879-4338-82D9-FE6F6E48C46F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4724400"/>
            <a:ext cx="7239000" cy="1570038"/>
            <a:chOff x="480" y="2976"/>
            <a:chExt cx="4560" cy="989"/>
          </a:xfrm>
        </p:grpSpPr>
        <p:sp>
          <p:nvSpPr>
            <p:cNvPr id="80912" name="Text Box 18">
              <a:extLst>
                <a:ext uri="{FF2B5EF4-FFF2-40B4-BE49-F238E27FC236}">
                  <a16:creationId xmlns:a16="http://schemas.microsoft.com/office/drawing/2014/main" id="{FA51AD4B-9FA5-4563-A68E-E8A5DD649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2976"/>
              <a:ext cx="4560" cy="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H </a:t>
              </a:r>
              <a:r>
                <a:rPr lang="el-GR" altLang="en-US"/>
                <a:t>συνάρτηση</a:t>
              </a:r>
              <a:r>
                <a:rPr lang="en-US" altLang="en-US"/>
                <a:t> </a:t>
              </a:r>
              <a:r>
                <a:rPr lang="en-US" altLang="en-US" b="1"/>
                <a:t>XOR </a:t>
              </a:r>
              <a:r>
                <a:rPr lang="el-GR" altLang="en-US"/>
                <a:t>δηλώνεται ώς</a:t>
              </a:r>
              <a:r>
                <a:rPr lang="en-US" altLang="en-US"/>
                <a:t>: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en-US" i="1"/>
                <a:t>X = AB + AB</a:t>
              </a:r>
              <a:r>
                <a:rPr lang="en-US" altLang="en-US"/>
                <a:t>. 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en-US" i="1"/>
                <a:t>X = A + B.</a:t>
              </a:r>
            </a:p>
          </p:txBody>
        </p:sp>
        <p:sp>
          <p:nvSpPr>
            <p:cNvPr id="80913" name="Oval 24">
              <a:extLst>
                <a:ext uri="{FF2B5EF4-FFF2-40B4-BE49-F238E27FC236}">
                  <a16:creationId xmlns:a16="http://schemas.microsoft.com/office/drawing/2014/main" id="{99977101-34EE-4CB1-AE7B-7C64765CB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" y="3736"/>
              <a:ext cx="159" cy="16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l-GR" altLang="en-US"/>
            </a:p>
          </p:txBody>
        </p:sp>
        <p:sp>
          <p:nvSpPr>
            <p:cNvPr id="80914" name="Line 26">
              <a:extLst>
                <a:ext uri="{FF2B5EF4-FFF2-40B4-BE49-F238E27FC236}">
                  <a16:creationId xmlns:a16="http://schemas.microsoft.com/office/drawing/2014/main" id="{E2B932A2-3054-4CDA-8893-CB7F2D1E8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360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0915" name="Line 27">
              <a:extLst>
                <a:ext uri="{FF2B5EF4-FFF2-40B4-BE49-F238E27FC236}">
                  <a16:creationId xmlns:a16="http://schemas.microsoft.com/office/drawing/2014/main" id="{11C413D4-84E2-492D-9203-335CB3263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3360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80910" name="Rectangle 29">
            <a:extLst>
              <a:ext uri="{FF2B5EF4-FFF2-40B4-BE49-F238E27FC236}">
                <a16:creationId xmlns:a16="http://schemas.microsoft.com/office/drawing/2014/main" id="{1C99F705-7442-4841-9D6C-F6F7E74C6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400" y="528638"/>
            <a:ext cx="2582863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Λογική Πύλη </a:t>
            </a:r>
            <a:r>
              <a:rPr lang="en-US" altLang="en-US">
                <a:solidFill>
                  <a:srgbClr val="FFFF99"/>
                </a:solidFill>
              </a:rPr>
              <a:t>XOR</a:t>
            </a:r>
          </a:p>
        </p:txBody>
      </p:sp>
      <p:sp>
        <p:nvSpPr>
          <p:cNvPr id="80911" name="Text Box 2">
            <a:extLst>
              <a:ext uri="{FF2B5EF4-FFF2-40B4-BE49-F238E27FC236}">
                <a16:creationId xmlns:a16="http://schemas.microsoft.com/office/drawing/2014/main" id="{F8DADCB6-4FEC-441A-9C36-36491B166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981200"/>
            <a:ext cx="7543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en-US"/>
              <a:t>Πίνακας Αλήθειας της πύλης </a:t>
            </a:r>
            <a:r>
              <a:rPr lang="en-US" altLang="en-US"/>
              <a:t>XOR 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5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35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35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35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13" name="Rectangle 41">
            <a:extLst>
              <a:ext uri="{FF2B5EF4-FFF2-40B4-BE49-F238E27FC236}">
                <a16:creationId xmlns:a16="http://schemas.microsoft.com/office/drawing/2014/main" id="{3A9943AB-CD09-400E-AC45-E9428EE6C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513" y="1741488"/>
            <a:ext cx="228600" cy="13398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l-GR" altLang="en-US"/>
          </a:p>
        </p:txBody>
      </p:sp>
      <p:sp>
        <p:nvSpPr>
          <p:cNvPr id="131112" name="Rectangle 40">
            <a:extLst>
              <a:ext uri="{FF2B5EF4-FFF2-40B4-BE49-F238E27FC236}">
                <a16:creationId xmlns:a16="http://schemas.microsoft.com/office/drawing/2014/main" id="{08B57CAE-044C-495B-BC6D-386230E50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2663" y="1741488"/>
            <a:ext cx="638175" cy="13398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l-GR" altLang="en-US"/>
          </a:p>
        </p:txBody>
      </p:sp>
      <p:sp>
        <p:nvSpPr>
          <p:cNvPr id="131111" name="Rectangle 39">
            <a:extLst>
              <a:ext uri="{FF2B5EF4-FFF2-40B4-BE49-F238E27FC236}">
                <a16:creationId xmlns:a16="http://schemas.microsoft.com/office/drawing/2014/main" id="{4BBDFEC7-A67C-43CB-88D6-0B1B2993B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5913" y="1741488"/>
            <a:ext cx="285750" cy="13398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l-GR" altLang="en-US"/>
          </a:p>
        </p:txBody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F1A35AAF-1FEF-40DA-8EF5-0AD7FDC6A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863" y="1741488"/>
            <a:ext cx="381000" cy="13398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l-GR" altLang="en-US"/>
          </a:p>
        </p:txBody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2D5AD1CB-3347-47F0-A145-F9D8FD4FD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1741488"/>
            <a:ext cx="338137" cy="13398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l-GR" altLang="en-US"/>
          </a:p>
        </p:txBody>
      </p:sp>
      <p:sp>
        <p:nvSpPr>
          <p:cNvPr id="131076" name="Rectangle 4">
            <a:extLst>
              <a:ext uri="{FF2B5EF4-FFF2-40B4-BE49-F238E27FC236}">
                <a16:creationId xmlns:a16="http://schemas.microsoft.com/office/drawing/2014/main" id="{90980227-D1A8-41C5-A6CB-77BE6E3B6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663" y="1741488"/>
            <a:ext cx="563562" cy="13398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l-GR" altLang="en-US"/>
          </a:p>
        </p:txBody>
      </p:sp>
      <p:sp>
        <p:nvSpPr>
          <p:cNvPr id="82952" name="Text Box 8">
            <a:extLst>
              <a:ext uri="{FF2B5EF4-FFF2-40B4-BE49-F238E27FC236}">
                <a16:creationId xmlns:a16="http://schemas.microsoft.com/office/drawing/2014/main" id="{32E9EB02-435D-47F3-A302-E9237E7E0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63" y="16160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i="1"/>
              <a:t>A</a:t>
            </a:r>
          </a:p>
        </p:txBody>
      </p:sp>
      <p:sp>
        <p:nvSpPr>
          <p:cNvPr id="82953" name="Text Box 9">
            <a:extLst>
              <a:ext uri="{FF2B5EF4-FFF2-40B4-BE49-F238E27FC236}">
                <a16:creationId xmlns:a16="http://schemas.microsoft.com/office/drawing/2014/main" id="{5E39D5B9-5987-4181-8123-A5AEAE891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63" y="27590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i="1"/>
              <a:t>X</a:t>
            </a:r>
          </a:p>
        </p:txBody>
      </p:sp>
      <p:sp>
        <p:nvSpPr>
          <p:cNvPr id="82954" name="Text Box 12">
            <a:extLst>
              <a:ext uri="{FF2B5EF4-FFF2-40B4-BE49-F238E27FC236}">
                <a16:creationId xmlns:a16="http://schemas.microsoft.com/office/drawing/2014/main" id="{DAB7FBDA-0CE9-4518-B6E8-CEA3002E5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63" y="21494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i="1"/>
              <a:t>B</a:t>
            </a:r>
          </a:p>
        </p:txBody>
      </p:sp>
      <p:graphicFrame>
        <p:nvGraphicFramePr>
          <p:cNvPr id="82955" name="Object 13">
            <a:extLst>
              <a:ext uri="{FF2B5EF4-FFF2-40B4-BE49-F238E27FC236}">
                <a16:creationId xmlns:a16="http://schemas.microsoft.com/office/drawing/2014/main" id="{FC147A75-60DA-4C07-A531-7502B0B220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6463" y="1692275"/>
          <a:ext cx="5578475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2" name="CorelDRAW" r:id="rId4" imgW="3079122" imgH="461345" progId="CorelDRAW.Graphic.13">
                  <p:embed/>
                </p:oleObj>
              </mc:Choice>
              <mc:Fallback>
                <p:oleObj name="CorelDRAW" r:id="rId4" imgW="3079122" imgH="461345" progId="CorelDRAW.Graphic.1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463" y="1692275"/>
                        <a:ext cx="5578475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96" name="Text Box 24">
            <a:extLst>
              <a:ext uri="{FF2B5EF4-FFF2-40B4-BE49-F238E27FC236}">
                <a16:creationId xmlns:a16="http://schemas.microsoft.com/office/drawing/2014/main" id="{E15E51D0-4753-435D-8CF3-36BF1302E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588" y="4545013"/>
            <a:ext cx="6553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l-GR" altLang="en-US" sz="2000"/>
              <a:t>Αν οι κυματομορφές </a:t>
            </a:r>
            <a:r>
              <a:rPr lang="en-US" altLang="en-US" sz="2000" i="1"/>
              <a:t>A</a:t>
            </a:r>
            <a:r>
              <a:rPr lang="en-US" altLang="en-US" sz="2000"/>
              <a:t> </a:t>
            </a:r>
            <a:r>
              <a:rPr lang="el-GR" altLang="en-US" sz="2000"/>
              <a:t>και</a:t>
            </a:r>
            <a:r>
              <a:rPr lang="en-US" altLang="en-US" sz="2000"/>
              <a:t> </a:t>
            </a:r>
            <a:r>
              <a:rPr lang="en-US" altLang="en-US" sz="2000" i="1"/>
              <a:t>B</a:t>
            </a:r>
            <a:r>
              <a:rPr lang="en-US" altLang="en-US" sz="2000"/>
              <a:t> </a:t>
            </a:r>
            <a:r>
              <a:rPr lang="el-GR" altLang="en-US" sz="2000"/>
              <a:t>αντιστραφούν πώς θα αλλάξει η έξοδος</a:t>
            </a:r>
            <a:r>
              <a:rPr lang="en-US" altLang="en-US" sz="2000"/>
              <a:t>?</a:t>
            </a:r>
          </a:p>
        </p:txBody>
      </p:sp>
      <p:sp>
        <p:nvSpPr>
          <p:cNvPr id="131098" name="Text Box 26">
            <a:extLst>
              <a:ext uri="{FF2B5EF4-FFF2-40B4-BE49-F238E27FC236}">
                <a16:creationId xmlns:a16="http://schemas.microsoft.com/office/drawing/2014/main" id="{CC074F0F-3B0E-4C9C-8DF3-B95608CC5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1863" y="5383213"/>
            <a:ext cx="3733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l-GR" altLang="en-US" sz="2000">
                <a:solidFill>
                  <a:srgbClr val="FF0000"/>
                </a:solidFill>
              </a:rPr>
              <a:t>Δεν θα μεταβληθεί καθόλου</a:t>
            </a:r>
            <a:r>
              <a:rPr lang="en-US" altLang="en-US" sz="2000">
                <a:solidFill>
                  <a:srgbClr val="FF0000"/>
                </a:solidFill>
              </a:rPr>
              <a:t> </a:t>
            </a:r>
          </a:p>
        </p:txBody>
      </p:sp>
      <p:graphicFrame>
        <p:nvGraphicFramePr>
          <p:cNvPr id="131114" name="Object 42">
            <a:extLst>
              <a:ext uri="{FF2B5EF4-FFF2-40B4-BE49-F238E27FC236}">
                <a16:creationId xmlns:a16="http://schemas.microsoft.com/office/drawing/2014/main" id="{446F669A-064D-47C4-B57F-3064006395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9313" y="2759075"/>
          <a:ext cx="563880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3" name="CorelDRAW" r:id="rId6" imgW="4915301" imgH="299110" progId="CorelDRAW.Graphic.13">
                  <p:embed/>
                </p:oleObj>
              </mc:Choice>
              <mc:Fallback>
                <p:oleObj name="CorelDRAW" r:id="rId6" imgW="4915301" imgH="299110" progId="CorelDRAW.Graphic.1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13" y="2759075"/>
                        <a:ext cx="5638800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9" name="Text Box 43">
            <a:extLst>
              <a:ext uri="{FF2B5EF4-FFF2-40B4-BE49-F238E27FC236}">
                <a16:creationId xmlns:a16="http://schemas.microsoft.com/office/drawing/2014/main" id="{648EC647-1AFA-4010-B890-67858BBB5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1144588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A</a:t>
            </a:r>
          </a:p>
        </p:txBody>
      </p:sp>
      <p:sp>
        <p:nvSpPr>
          <p:cNvPr id="82960" name="Text Box 44">
            <a:extLst>
              <a:ext uri="{FF2B5EF4-FFF2-40B4-BE49-F238E27FC236}">
                <a16:creationId xmlns:a16="http://schemas.microsoft.com/office/drawing/2014/main" id="{A94238B4-03FF-4FBB-B26F-35762C2F1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1463675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B</a:t>
            </a:r>
          </a:p>
        </p:txBody>
      </p:sp>
      <p:sp>
        <p:nvSpPr>
          <p:cNvPr id="82961" name="Text Box 45">
            <a:extLst>
              <a:ext uri="{FF2B5EF4-FFF2-40B4-BE49-F238E27FC236}">
                <a16:creationId xmlns:a16="http://schemas.microsoft.com/office/drawing/2014/main" id="{14A83AF5-38FB-4654-8C1D-50FC90A11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1144588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X</a:t>
            </a:r>
          </a:p>
        </p:txBody>
      </p:sp>
      <p:sp>
        <p:nvSpPr>
          <p:cNvPr id="82962" name="Text Box 46">
            <a:extLst>
              <a:ext uri="{FF2B5EF4-FFF2-40B4-BE49-F238E27FC236}">
                <a16:creationId xmlns:a16="http://schemas.microsoft.com/office/drawing/2014/main" id="{DC731A5F-1834-4B60-97F1-FBD00FE4A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5763" y="19812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A</a:t>
            </a:r>
          </a:p>
        </p:txBody>
      </p:sp>
      <p:sp>
        <p:nvSpPr>
          <p:cNvPr id="82963" name="Text Box 47">
            <a:extLst>
              <a:ext uri="{FF2B5EF4-FFF2-40B4-BE49-F238E27FC236}">
                <a16:creationId xmlns:a16="http://schemas.microsoft.com/office/drawing/2014/main" id="{C97387F9-DFB5-449D-B124-A28559DBF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5763" y="22860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B</a:t>
            </a:r>
          </a:p>
        </p:txBody>
      </p:sp>
      <p:sp>
        <p:nvSpPr>
          <p:cNvPr id="82964" name="Text Box 48">
            <a:extLst>
              <a:ext uri="{FF2B5EF4-FFF2-40B4-BE49-F238E27FC236}">
                <a16:creationId xmlns:a16="http://schemas.microsoft.com/office/drawing/2014/main" id="{A4D7F5E7-14DC-4C78-B800-AD7A28E75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3863" y="20320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X</a:t>
            </a:r>
          </a:p>
        </p:txBody>
      </p:sp>
      <p:graphicFrame>
        <p:nvGraphicFramePr>
          <p:cNvPr id="82965" name="Object 49">
            <a:extLst>
              <a:ext uri="{FF2B5EF4-FFF2-40B4-BE49-F238E27FC236}">
                <a16:creationId xmlns:a16="http://schemas.microsoft.com/office/drawing/2014/main" id="{77131EB6-7F34-4016-A15B-C5862BF31E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05600" y="1296988"/>
          <a:ext cx="14478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4" name="CorelDRAW" r:id="rId8" imgW="1192570" imgH="383316" progId="CorelDRAW.Graphic.13">
                  <p:embed/>
                </p:oleObj>
              </mc:Choice>
              <mc:Fallback>
                <p:oleObj name="CorelDRAW" r:id="rId8" imgW="1192570" imgH="383316" progId="CorelDRAW.Graphic.1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1296988"/>
                        <a:ext cx="14478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66" name="Object 50">
            <a:extLst>
              <a:ext uri="{FF2B5EF4-FFF2-40B4-BE49-F238E27FC236}">
                <a16:creationId xmlns:a16="http://schemas.microsoft.com/office/drawing/2014/main" id="{9C839A9E-C020-4496-B8C8-9715434115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40563" y="2057400"/>
          <a:ext cx="12954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5" name="CorelDRAW" r:id="rId10" imgW="817185" imgH="366735" progId="CorelDRAW.Graphic.13">
                  <p:embed/>
                </p:oleObj>
              </mc:Choice>
              <mc:Fallback>
                <p:oleObj name="CorelDRAW" r:id="rId10" imgW="817185" imgH="366735" progId="CorelDRAW.Graphic.1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0563" y="2057400"/>
                        <a:ext cx="1295400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67" name="Rectangle 29">
            <a:extLst>
              <a:ext uri="{FF2B5EF4-FFF2-40B4-BE49-F238E27FC236}">
                <a16:creationId xmlns:a16="http://schemas.microsoft.com/office/drawing/2014/main" id="{DE720BC1-9638-4DA4-AE1B-BD4967013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400" y="528638"/>
            <a:ext cx="2582863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Λογική Πύλη </a:t>
            </a:r>
            <a:r>
              <a:rPr lang="en-US" altLang="en-US">
                <a:solidFill>
                  <a:srgbClr val="FFFF99"/>
                </a:solidFill>
              </a:rPr>
              <a:t>XOR</a:t>
            </a:r>
          </a:p>
        </p:txBody>
      </p:sp>
      <p:sp>
        <p:nvSpPr>
          <p:cNvPr id="82968" name="Text Box 7">
            <a:extLst>
              <a:ext uri="{FF2B5EF4-FFF2-40B4-BE49-F238E27FC236}">
                <a16:creationId xmlns:a16="http://schemas.microsoft.com/office/drawing/2014/main" id="{D9050E4E-CFDA-4D97-9752-CA51B1B95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66800"/>
            <a:ext cx="419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en-US"/>
              <a:t>Παράδειγμα κυματομορφών</a:t>
            </a:r>
            <a:r>
              <a:rPr lang="en-US" altLang="en-US"/>
              <a:t>:</a:t>
            </a:r>
          </a:p>
        </p:txBody>
      </p:sp>
      <p:sp>
        <p:nvSpPr>
          <p:cNvPr id="31" name="Text Box 10">
            <a:extLst>
              <a:ext uri="{FF2B5EF4-FFF2-40B4-BE49-F238E27FC236}">
                <a16:creationId xmlns:a16="http://schemas.microsoft.com/office/drawing/2014/main" id="{5E294F2A-ECCC-418D-9D2E-EFC8FFC19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581400"/>
            <a:ext cx="7772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l-GR" altLang="en-US" sz="2000"/>
              <a:t>Η συνάρτηση ΧΟ</a:t>
            </a:r>
            <a:r>
              <a:rPr lang="en-US" altLang="en-US" sz="2000"/>
              <a:t>R </a:t>
            </a:r>
            <a:r>
              <a:rPr lang="el-GR" altLang="en-US" sz="2000"/>
              <a:t>παράγει </a:t>
            </a:r>
            <a:r>
              <a:rPr lang="en-US" altLang="en-US" sz="2000"/>
              <a:t>1</a:t>
            </a:r>
            <a:r>
              <a:rPr lang="el-GR" altLang="en-US" sz="2000"/>
              <a:t> όταν μόνο μια είσοδος είναι 1.</a:t>
            </a:r>
          </a:p>
        </p:txBody>
      </p:sp>
      <p:sp>
        <p:nvSpPr>
          <p:cNvPr id="32" name="WordArt 17">
            <a:extLst>
              <a:ext uri="{FF2B5EF4-FFF2-40B4-BE49-F238E27FC236}">
                <a16:creationId xmlns:a16="http://schemas.microsoft.com/office/drawing/2014/main" id="{A6D1AD96-4D1A-4291-96AC-524072085C4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22300" y="4613275"/>
            <a:ext cx="1219200" cy="44926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l-GR" sz="2800" kern="10"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 panose="020B0806030902050204" pitchFamily="34" charset="0"/>
              </a:rPr>
              <a:t>Ερώτηση </a:t>
            </a:r>
            <a:endParaRPr lang="ru-RU" sz="2800" kern="10">
              <a:gradFill rotWithShape="1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3" name="WordArt 17">
            <a:extLst>
              <a:ext uri="{FF2B5EF4-FFF2-40B4-BE49-F238E27FC236}">
                <a16:creationId xmlns:a16="http://schemas.microsoft.com/office/drawing/2014/main" id="{EBCA46B4-F803-47D1-A293-951267A0776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08013" y="5357813"/>
            <a:ext cx="1219200" cy="44926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l-GR" sz="2800" kern="10"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 panose="020B0806030902050204" pitchFamily="34" charset="0"/>
              </a:rPr>
              <a:t>Απάντηση</a:t>
            </a:r>
            <a:endParaRPr lang="ru-RU" sz="2800" kern="10">
              <a:gradFill rotWithShape="1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13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10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31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1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1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1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113" grpId="0" animBg="1"/>
      <p:bldP spid="131112" grpId="0" animBg="1"/>
      <p:bldP spid="131111" grpId="0" animBg="1"/>
      <p:bldP spid="131074" grpId="0" animBg="1"/>
      <p:bldP spid="131075" grpId="0" animBg="1"/>
      <p:bldP spid="131076" grpId="0" animBg="1"/>
      <p:bldP spid="131096" grpId="0"/>
      <p:bldP spid="131098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>
            <a:extLst>
              <a:ext uri="{FF2B5EF4-FFF2-40B4-BE49-F238E27FC236}">
                <a16:creationId xmlns:a16="http://schemas.microsoft.com/office/drawing/2014/main" id="{43EF3022-06CF-4C3F-B9C8-B023F38F8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157288"/>
            <a:ext cx="6143625" cy="4606925"/>
          </a:xfrm>
          <a:prstGeom prst="rect">
            <a:avLst/>
          </a:prstGeom>
          <a:noFill/>
          <a:ln w="5715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3" name="Rectangle 4">
            <a:extLst>
              <a:ext uri="{FF2B5EF4-FFF2-40B4-BE49-F238E27FC236}">
                <a16:creationId xmlns:a16="http://schemas.microsoft.com/office/drawing/2014/main" id="{028497C8-78C3-43CD-8FF9-81C89DDAB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5663" y="508000"/>
            <a:ext cx="3055937" cy="461963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Ανακεφαλαιώνοντας…</a:t>
            </a:r>
            <a:endParaRPr lang="en-US" altLang="en-US">
              <a:solidFill>
                <a:srgbClr val="FFFF99"/>
              </a:solidFill>
            </a:endParaRPr>
          </a:p>
        </p:txBody>
      </p:sp>
      <p:pic>
        <p:nvPicPr>
          <p:cNvPr id="35844" name="Picture 2" descr="Αποτέλεσμα εικόνας για δυαδικοι κώδικες">
            <a:extLst>
              <a:ext uri="{FF2B5EF4-FFF2-40B4-BE49-F238E27FC236}">
                <a16:creationId xmlns:a16="http://schemas.microsoft.com/office/drawing/2014/main" id="{AB3C986E-3C77-4448-86BB-2C12ADE74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2740025"/>
            <a:ext cx="321627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994" name="Object 6">
            <a:extLst>
              <a:ext uri="{FF2B5EF4-FFF2-40B4-BE49-F238E27FC236}">
                <a16:creationId xmlns:a16="http://schemas.microsoft.com/office/drawing/2014/main" id="{633297A2-CEFF-422A-9EB3-1C4DC04064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6600" y="2590800"/>
          <a:ext cx="20097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2" name="CorelDRAW" r:id="rId4" imgW="1154390" imgH="1181161" progId="CorelDRAW.Graphic.13">
                  <p:embed/>
                </p:oleObj>
              </mc:Choice>
              <mc:Fallback>
                <p:oleObj name="CorelDRAW" r:id="rId4" imgW="1154390" imgH="1181161" progId="CorelDRAW.Graphic.1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590800"/>
                        <a:ext cx="2009775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5" name="Text Box 7">
            <a:extLst>
              <a:ext uri="{FF2B5EF4-FFF2-40B4-BE49-F238E27FC236}">
                <a16:creationId xmlns:a16="http://schemas.microsoft.com/office/drawing/2014/main" id="{0FB40036-10A0-49EC-91DC-4261129CD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276600"/>
            <a:ext cx="8382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/>
              <a:t>0    0</a:t>
            </a:r>
          </a:p>
          <a:p>
            <a:r>
              <a:rPr lang="en-US" altLang="en-US" sz="2000"/>
              <a:t>0    1</a:t>
            </a:r>
          </a:p>
          <a:p>
            <a:r>
              <a:rPr lang="en-US" altLang="en-US" sz="2000"/>
              <a:t>1    0</a:t>
            </a:r>
          </a:p>
          <a:p>
            <a:r>
              <a:rPr lang="en-US" altLang="en-US" sz="2000"/>
              <a:t>1    1</a:t>
            </a:r>
          </a:p>
        </p:txBody>
      </p:sp>
      <p:sp>
        <p:nvSpPr>
          <p:cNvPr id="139272" name="Text Box 8">
            <a:extLst>
              <a:ext uri="{FF2B5EF4-FFF2-40B4-BE49-F238E27FC236}">
                <a16:creationId xmlns:a16="http://schemas.microsoft.com/office/drawing/2014/main" id="{C6B6096E-04BF-4B36-8B69-F68D6E8E6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276600"/>
            <a:ext cx="8382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olidFill>
                  <a:srgbClr val="FF0000"/>
                </a:solidFill>
              </a:rPr>
              <a:t>1</a:t>
            </a:r>
          </a:p>
          <a:p>
            <a:r>
              <a:rPr lang="en-US" altLang="en-US" sz="2000">
                <a:solidFill>
                  <a:srgbClr val="FF0000"/>
                </a:solidFill>
              </a:rPr>
              <a:t>0 </a:t>
            </a:r>
          </a:p>
          <a:p>
            <a:r>
              <a:rPr lang="en-US" altLang="en-US" sz="2000">
                <a:solidFill>
                  <a:srgbClr val="FF0000"/>
                </a:solidFill>
              </a:rPr>
              <a:t>0</a:t>
            </a:r>
          </a:p>
          <a:p>
            <a:r>
              <a:rPr lang="en-US" altLang="en-US" sz="20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4997" name="Text Box 9">
            <a:extLst>
              <a:ext uri="{FF2B5EF4-FFF2-40B4-BE49-F238E27FC236}">
                <a16:creationId xmlns:a16="http://schemas.microsoft.com/office/drawing/2014/main" id="{E7EEBEE7-60DA-4649-87D1-2E326CC16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10668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A</a:t>
            </a:r>
          </a:p>
        </p:txBody>
      </p:sp>
      <p:sp>
        <p:nvSpPr>
          <p:cNvPr id="84998" name="Text Box 10">
            <a:extLst>
              <a:ext uri="{FF2B5EF4-FFF2-40B4-BE49-F238E27FC236}">
                <a16:creationId xmlns:a16="http://schemas.microsoft.com/office/drawing/2014/main" id="{12213209-334D-453B-AE1C-49DC7F206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1385888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B</a:t>
            </a:r>
          </a:p>
        </p:txBody>
      </p:sp>
      <p:sp>
        <p:nvSpPr>
          <p:cNvPr id="84999" name="Text Box 11">
            <a:extLst>
              <a:ext uri="{FF2B5EF4-FFF2-40B4-BE49-F238E27FC236}">
                <a16:creationId xmlns:a16="http://schemas.microsoft.com/office/drawing/2014/main" id="{A6B3845E-091A-4B48-BB53-FB32B1ACD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10668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X</a:t>
            </a:r>
          </a:p>
        </p:txBody>
      </p:sp>
      <p:sp>
        <p:nvSpPr>
          <p:cNvPr id="85000" name="Text Box 12">
            <a:extLst>
              <a:ext uri="{FF2B5EF4-FFF2-40B4-BE49-F238E27FC236}">
                <a16:creationId xmlns:a16="http://schemas.microsoft.com/office/drawing/2014/main" id="{589946F7-C872-4814-9154-EDC891ACB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0668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A</a:t>
            </a:r>
          </a:p>
        </p:txBody>
      </p:sp>
      <p:sp>
        <p:nvSpPr>
          <p:cNvPr id="85001" name="Text Box 13">
            <a:extLst>
              <a:ext uri="{FF2B5EF4-FFF2-40B4-BE49-F238E27FC236}">
                <a16:creationId xmlns:a16="http://schemas.microsoft.com/office/drawing/2014/main" id="{34F8E824-49C9-441C-9549-F9344620F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3716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B</a:t>
            </a:r>
          </a:p>
        </p:txBody>
      </p:sp>
      <p:sp>
        <p:nvSpPr>
          <p:cNvPr id="85002" name="Text Box 14">
            <a:extLst>
              <a:ext uri="{FF2B5EF4-FFF2-40B4-BE49-F238E27FC236}">
                <a16:creationId xmlns:a16="http://schemas.microsoft.com/office/drawing/2014/main" id="{3B05C5DB-D0CC-4B5B-A677-D31CCE52C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10668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X</a:t>
            </a:r>
          </a:p>
        </p:txBody>
      </p:sp>
      <p:grpSp>
        <p:nvGrpSpPr>
          <p:cNvPr id="2" name="Group 26">
            <a:extLst>
              <a:ext uri="{FF2B5EF4-FFF2-40B4-BE49-F238E27FC236}">
                <a16:creationId xmlns:a16="http://schemas.microsoft.com/office/drawing/2014/main" id="{D33444AF-D2D7-4783-B4AF-4C8D841EC96F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4648200"/>
            <a:ext cx="7620000" cy="1570038"/>
            <a:chOff x="480" y="2928"/>
            <a:chExt cx="4800" cy="989"/>
          </a:xfrm>
        </p:grpSpPr>
        <p:sp>
          <p:nvSpPr>
            <p:cNvPr id="85008" name="Text Box 18">
              <a:extLst>
                <a:ext uri="{FF2B5EF4-FFF2-40B4-BE49-F238E27FC236}">
                  <a16:creationId xmlns:a16="http://schemas.microsoft.com/office/drawing/2014/main" id="{2CDEE4AE-67EB-4B42-8F9E-B8E587375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2928"/>
              <a:ext cx="4800" cy="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l-GR" altLang="en-US"/>
                <a:t>Η συνάρτηση </a:t>
              </a:r>
              <a:r>
                <a:rPr lang="en-US" altLang="en-US" b="1"/>
                <a:t>XNOR </a:t>
              </a:r>
              <a:r>
                <a:rPr lang="el-GR" altLang="en-US"/>
                <a:t>δηλώνεται ώς</a:t>
              </a:r>
              <a:r>
                <a:rPr lang="en-US" altLang="en-US"/>
                <a:t>: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en-US" i="1"/>
                <a:t>X = AB + AB</a:t>
              </a:r>
              <a:r>
                <a:rPr lang="en-US" altLang="en-US"/>
                <a:t> 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en-US" i="1"/>
                <a:t>X</a:t>
              </a:r>
              <a:r>
                <a:rPr lang="en-US" altLang="en-US"/>
                <a:t> = </a:t>
              </a:r>
              <a:r>
                <a:rPr lang="en-US" altLang="en-US" i="1"/>
                <a:t>A  </a:t>
              </a:r>
              <a:r>
                <a:rPr lang="en-US" altLang="en-US" b="1" i="1" baseline="30000"/>
                <a:t>.</a:t>
              </a:r>
              <a:r>
                <a:rPr lang="en-US" altLang="en-US" i="1"/>
                <a:t>  B.</a:t>
              </a:r>
            </a:p>
          </p:txBody>
        </p:sp>
        <p:sp>
          <p:nvSpPr>
            <p:cNvPr id="85009" name="Line 20">
              <a:extLst>
                <a:ext uri="{FF2B5EF4-FFF2-40B4-BE49-F238E27FC236}">
                  <a16:creationId xmlns:a16="http://schemas.microsoft.com/office/drawing/2014/main" id="{B9AE387F-D4EE-48CC-9837-4263EAA82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4" y="3301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5010" name="Line 21">
              <a:extLst>
                <a:ext uri="{FF2B5EF4-FFF2-40B4-BE49-F238E27FC236}">
                  <a16:creationId xmlns:a16="http://schemas.microsoft.com/office/drawing/2014/main" id="{C3CC8745-CA8A-4802-B12C-B72F54555C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8" y="3301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5011" name="Oval 24">
              <a:extLst>
                <a:ext uri="{FF2B5EF4-FFF2-40B4-BE49-F238E27FC236}">
                  <a16:creationId xmlns:a16="http://schemas.microsoft.com/office/drawing/2014/main" id="{3D383985-C765-454C-A947-B1502BC0C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" y="3683"/>
              <a:ext cx="162" cy="16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l-GR" altLang="en-US"/>
            </a:p>
          </p:txBody>
        </p:sp>
      </p:grpSp>
      <p:graphicFrame>
        <p:nvGraphicFramePr>
          <p:cNvPr id="85004" name="Object 27">
            <a:extLst>
              <a:ext uri="{FF2B5EF4-FFF2-40B4-BE49-F238E27FC236}">
                <a16:creationId xmlns:a16="http://schemas.microsoft.com/office/drawing/2014/main" id="{1D1CF5FF-9674-4FF1-95D7-2E5FFF21BE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5200" y="1187450"/>
          <a:ext cx="1524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3" name="CorelDRAW" r:id="rId6" imgW="1192570" imgH="383316" progId="CorelDRAW.Graphic.13">
                  <p:embed/>
                </p:oleObj>
              </mc:Choice>
              <mc:Fallback>
                <p:oleObj name="CorelDRAW" r:id="rId6" imgW="1192570" imgH="383316" progId="CorelDRAW.Graphic.1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187450"/>
                        <a:ext cx="15240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05" name="Object 28">
            <a:extLst>
              <a:ext uri="{FF2B5EF4-FFF2-40B4-BE49-F238E27FC236}">
                <a16:creationId xmlns:a16="http://schemas.microsoft.com/office/drawing/2014/main" id="{B0AB4EA8-829B-4ED1-8258-41F02799A2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3600" y="1143000"/>
          <a:ext cx="13716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4" name="CorelDRAW" r:id="rId8" imgW="817185" imgH="366735" progId="CorelDRAW.Graphic.13">
                  <p:embed/>
                </p:oleObj>
              </mc:Choice>
              <mc:Fallback>
                <p:oleObj name="CorelDRAW" r:id="rId8" imgW="817185" imgH="366735" progId="CorelDRAW.Graphic.1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143000"/>
                        <a:ext cx="137160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06" name="Rectangle 29">
            <a:extLst>
              <a:ext uri="{FF2B5EF4-FFF2-40B4-BE49-F238E27FC236}">
                <a16:creationId xmlns:a16="http://schemas.microsoft.com/office/drawing/2014/main" id="{9E3C464A-74D0-4DA3-9049-1E2EAC123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400" y="528638"/>
            <a:ext cx="2806700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Λογική Πύλη </a:t>
            </a:r>
            <a:r>
              <a:rPr lang="en-US" altLang="en-US">
                <a:solidFill>
                  <a:srgbClr val="FFFF99"/>
                </a:solidFill>
              </a:rPr>
              <a:t>X</a:t>
            </a:r>
            <a:r>
              <a:rPr lang="el-GR" altLang="en-US">
                <a:solidFill>
                  <a:srgbClr val="FFFF99"/>
                </a:solidFill>
              </a:rPr>
              <a:t>Ν</a:t>
            </a:r>
            <a:r>
              <a:rPr lang="en-US" altLang="en-US">
                <a:solidFill>
                  <a:srgbClr val="FFFF99"/>
                </a:solidFill>
              </a:rPr>
              <a:t>OR</a:t>
            </a:r>
          </a:p>
        </p:txBody>
      </p:sp>
      <p:sp>
        <p:nvSpPr>
          <p:cNvPr id="85007" name="Text Box 2">
            <a:extLst>
              <a:ext uri="{FF2B5EF4-FFF2-40B4-BE49-F238E27FC236}">
                <a16:creationId xmlns:a16="http://schemas.microsoft.com/office/drawing/2014/main" id="{B46DCC5C-086A-4CBA-A1B4-21EC6AA15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981200"/>
            <a:ext cx="7543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en-US"/>
              <a:t>Πίνακας Αλήθειας της πύλης </a:t>
            </a:r>
            <a:r>
              <a:rPr lang="en-US" altLang="en-US"/>
              <a:t>X</a:t>
            </a:r>
            <a:r>
              <a:rPr lang="el-GR" altLang="en-US"/>
              <a:t>Ν</a:t>
            </a:r>
            <a:r>
              <a:rPr lang="en-US" altLang="en-US"/>
              <a:t>OR 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9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39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39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39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49" name="Rectangle 37">
            <a:extLst>
              <a:ext uri="{FF2B5EF4-FFF2-40B4-BE49-F238E27FC236}">
                <a16:creationId xmlns:a16="http://schemas.microsoft.com/office/drawing/2014/main" id="{0D47D31E-F40D-497B-8FCF-66D8892B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1138" y="1695450"/>
            <a:ext cx="742950" cy="13398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l-GR" altLang="en-US"/>
          </a:p>
        </p:txBody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3044F864-B860-48F0-8337-89AF62337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6963" y="1695450"/>
            <a:ext cx="342900" cy="13398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l-GR" altLang="en-US"/>
          </a:p>
        </p:txBody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5367D698-DBFF-423B-BEFF-729FB8AB4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113" y="1695450"/>
            <a:ext cx="438150" cy="13398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l-GR" altLang="en-US"/>
          </a:p>
        </p:txBody>
      </p:sp>
      <p:sp>
        <p:nvSpPr>
          <p:cNvPr id="141316" name="Rectangle 4">
            <a:extLst>
              <a:ext uri="{FF2B5EF4-FFF2-40B4-BE49-F238E27FC236}">
                <a16:creationId xmlns:a16="http://schemas.microsoft.com/office/drawing/2014/main" id="{F5FCF946-DD8D-48B6-98ED-83FB851DE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3413" y="1695450"/>
            <a:ext cx="361950" cy="13398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l-GR" altLang="en-US"/>
          </a:p>
        </p:txBody>
      </p:sp>
      <p:sp>
        <p:nvSpPr>
          <p:cNvPr id="141317" name="Rectangle 5">
            <a:extLst>
              <a:ext uri="{FF2B5EF4-FFF2-40B4-BE49-F238E27FC236}">
                <a16:creationId xmlns:a16="http://schemas.microsoft.com/office/drawing/2014/main" id="{FD43EADB-7FDF-4DAF-9395-66C6EE0B2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788" y="1695450"/>
            <a:ext cx="142875" cy="13398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l-GR" altLang="en-US"/>
          </a:p>
        </p:txBody>
      </p:sp>
      <p:sp>
        <p:nvSpPr>
          <p:cNvPr id="141318" name="Rectangle 6">
            <a:extLst>
              <a:ext uri="{FF2B5EF4-FFF2-40B4-BE49-F238E27FC236}">
                <a16:creationId xmlns:a16="http://schemas.microsoft.com/office/drawing/2014/main" id="{59531BDE-888F-4C05-ACAB-A7070C59E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0325" y="1695450"/>
            <a:ext cx="338138" cy="13398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l-GR" altLang="en-US"/>
          </a:p>
        </p:txBody>
      </p:sp>
      <p:sp>
        <p:nvSpPr>
          <p:cNvPr id="141319" name="Rectangle 7">
            <a:extLst>
              <a:ext uri="{FF2B5EF4-FFF2-40B4-BE49-F238E27FC236}">
                <a16:creationId xmlns:a16="http://schemas.microsoft.com/office/drawing/2014/main" id="{1863727B-DBF6-4DDB-B68C-33A7C6FC9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1863" y="1695450"/>
            <a:ext cx="685800" cy="13398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l-GR" altLang="en-US"/>
          </a:p>
        </p:txBody>
      </p:sp>
      <p:sp>
        <p:nvSpPr>
          <p:cNvPr id="87049" name="Text Box 11">
            <a:extLst>
              <a:ext uri="{FF2B5EF4-FFF2-40B4-BE49-F238E27FC236}">
                <a16:creationId xmlns:a16="http://schemas.microsoft.com/office/drawing/2014/main" id="{DBE33A3D-2FC8-4D20-A2DC-31015EDAE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63" y="15700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i="1"/>
              <a:t>A</a:t>
            </a:r>
          </a:p>
        </p:txBody>
      </p:sp>
      <p:sp>
        <p:nvSpPr>
          <p:cNvPr id="87050" name="Text Box 12">
            <a:extLst>
              <a:ext uri="{FF2B5EF4-FFF2-40B4-BE49-F238E27FC236}">
                <a16:creationId xmlns:a16="http://schemas.microsoft.com/office/drawing/2014/main" id="{1720C1B5-BA5A-4B2B-881D-0497B1983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63" y="27130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i="1"/>
              <a:t>X</a:t>
            </a:r>
          </a:p>
        </p:txBody>
      </p:sp>
      <p:sp>
        <p:nvSpPr>
          <p:cNvPr id="87051" name="Text Box 15">
            <a:extLst>
              <a:ext uri="{FF2B5EF4-FFF2-40B4-BE49-F238E27FC236}">
                <a16:creationId xmlns:a16="http://schemas.microsoft.com/office/drawing/2014/main" id="{1686689D-13CB-4723-BD3D-E068B32F6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63" y="21034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i="1"/>
              <a:t>B</a:t>
            </a:r>
          </a:p>
        </p:txBody>
      </p:sp>
      <p:graphicFrame>
        <p:nvGraphicFramePr>
          <p:cNvPr id="87052" name="Object 16">
            <a:extLst>
              <a:ext uri="{FF2B5EF4-FFF2-40B4-BE49-F238E27FC236}">
                <a16:creationId xmlns:a16="http://schemas.microsoft.com/office/drawing/2014/main" id="{236239C4-BBC9-4986-8D78-89FE8F74E3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7263" y="1646238"/>
          <a:ext cx="5578475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9" name="CorelDRAW" r:id="rId4" imgW="3079122" imgH="461345" progId="CorelDRAW.Graphic.13">
                  <p:embed/>
                </p:oleObj>
              </mc:Choice>
              <mc:Fallback>
                <p:oleObj name="CorelDRAW" r:id="rId4" imgW="3079122" imgH="461345" progId="CorelDRAW.Graphic.1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263" y="1646238"/>
                        <a:ext cx="5578475" cy="83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53" name="Text Box 29">
            <a:extLst>
              <a:ext uri="{FF2B5EF4-FFF2-40B4-BE49-F238E27FC236}">
                <a16:creationId xmlns:a16="http://schemas.microsoft.com/office/drawing/2014/main" id="{15F8DAE7-5526-4D99-98F8-87F7F7AC5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5913" y="896938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A</a:t>
            </a:r>
          </a:p>
        </p:txBody>
      </p:sp>
      <p:sp>
        <p:nvSpPr>
          <p:cNvPr id="87054" name="Text Box 30">
            <a:extLst>
              <a:ext uri="{FF2B5EF4-FFF2-40B4-BE49-F238E27FC236}">
                <a16:creationId xmlns:a16="http://schemas.microsoft.com/office/drawing/2014/main" id="{E39B9072-372C-4E2C-8435-461C11EBA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5913" y="1216025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B</a:t>
            </a:r>
          </a:p>
        </p:txBody>
      </p:sp>
      <p:sp>
        <p:nvSpPr>
          <p:cNvPr id="87055" name="Text Box 31">
            <a:extLst>
              <a:ext uri="{FF2B5EF4-FFF2-40B4-BE49-F238E27FC236}">
                <a16:creationId xmlns:a16="http://schemas.microsoft.com/office/drawing/2014/main" id="{C6B8EFDC-1F66-40F2-967C-65E677E2F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7213" y="936625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X</a:t>
            </a:r>
          </a:p>
        </p:txBody>
      </p:sp>
      <p:sp>
        <p:nvSpPr>
          <p:cNvPr id="87056" name="Text Box 32">
            <a:extLst>
              <a:ext uri="{FF2B5EF4-FFF2-40B4-BE49-F238E27FC236}">
                <a16:creationId xmlns:a16="http://schemas.microsoft.com/office/drawing/2014/main" id="{651C1230-949E-4F52-AEBA-E72A0484E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1650" y="1838325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A</a:t>
            </a:r>
          </a:p>
        </p:txBody>
      </p:sp>
      <p:sp>
        <p:nvSpPr>
          <p:cNvPr id="87057" name="Text Box 33">
            <a:extLst>
              <a:ext uri="{FF2B5EF4-FFF2-40B4-BE49-F238E27FC236}">
                <a16:creationId xmlns:a16="http://schemas.microsoft.com/office/drawing/2014/main" id="{A0C80F23-7E5A-42A6-8B49-3B1C4452F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1650" y="2143125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B</a:t>
            </a:r>
          </a:p>
        </p:txBody>
      </p:sp>
      <p:sp>
        <p:nvSpPr>
          <p:cNvPr id="87058" name="Text Box 34">
            <a:extLst>
              <a:ext uri="{FF2B5EF4-FFF2-40B4-BE49-F238E27FC236}">
                <a16:creationId xmlns:a16="http://schemas.microsoft.com/office/drawing/2014/main" id="{06E23725-886A-4824-9BD7-4D330DA0D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0" y="1863725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X</a:t>
            </a:r>
          </a:p>
        </p:txBody>
      </p:sp>
      <p:graphicFrame>
        <p:nvGraphicFramePr>
          <p:cNvPr id="87059" name="Object 35">
            <a:extLst>
              <a:ext uri="{FF2B5EF4-FFF2-40B4-BE49-F238E27FC236}">
                <a16:creationId xmlns:a16="http://schemas.microsoft.com/office/drawing/2014/main" id="{F6101D36-6217-4E3D-84D6-8C81144831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70713" y="1017588"/>
          <a:ext cx="1524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70" name="CorelDRAW" r:id="rId6" imgW="1192570" imgH="383316" progId="CorelDRAW.Graphic.13">
                  <p:embed/>
                </p:oleObj>
              </mc:Choice>
              <mc:Fallback>
                <p:oleObj name="CorelDRAW" r:id="rId6" imgW="1192570" imgH="383316" progId="CorelDRAW.Graphic.1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713" y="1017588"/>
                        <a:ext cx="15240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60" name="Object 36">
            <a:extLst>
              <a:ext uri="{FF2B5EF4-FFF2-40B4-BE49-F238E27FC236}">
                <a16:creationId xmlns:a16="http://schemas.microsoft.com/office/drawing/2014/main" id="{CD270DDF-ABB1-49BD-940C-E316CF2A50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56450" y="1914525"/>
          <a:ext cx="13716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71" name="CorelDRAW" r:id="rId8" imgW="817185" imgH="366735" progId="CorelDRAW.Graphic.13">
                  <p:embed/>
                </p:oleObj>
              </mc:Choice>
              <mc:Fallback>
                <p:oleObj name="CorelDRAW" r:id="rId8" imgW="817185" imgH="366735" progId="CorelDRAW.Graphic.1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6450" y="1914525"/>
                        <a:ext cx="137160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50" name="Object 38">
            <a:extLst>
              <a:ext uri="{FF2B5EF4-FFF2-40B4-BE49-F238E27FC236}">
                <a16:creationId xmlns:a16="http://schemas.microsoft.com/office/drawing/2014/main" id="{68A69767-780D-41F8-AC36-74502F0C64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3450" y="2713038"/>
          <a:ext cx="558800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72" name="CorelDRAW" r:id="rId10" imgW="4915301" imgH="299110" progId="CorelDRAW.Graphic.13">
                  <p:embed/>
                </p:oleObj>
              </mc:Choice>
              <mc:Fallback>
                <p:oleObj name="CorelDRAW" r:id="rId10" imgW="4915301" imgH="299110" progId="CorelDRAW.Graphic.1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" y="2713038"/>
                        <a:ext cx="5588000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62" name="Rectangle 29">
            <a:extLst>
              <a:ext uri="{FF2B5EF4-FFF2-40B4-BE49-F238E27FC236}">
                <a16:creationId xmlns:a16="http://schemas.microsoft.com/office/drawing/2014/main" id="{8C3AD372-B8DD-4C60-90F3-0451DF4FA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400" y="528638"/>
            <a:ext cx="2806700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Λογική Πύλη </a:t>
            </a:r>
            <a:r>
              <a:rPr lang="en-US" altLang="en-US">
                <a:solidFill>
                  <a:srgbClr val="FFFF99"/>
                </a:solidFill>
              </a:rPr>
              <a:t>X</a:t>
            </a:r>
            <a:r>
              <a:rPr lang="el-GR" altLang="en-US">
                <a:solidFill>
                  <a:srgbClr val="FFFF99"/>
                </a:solidFill>
              </a:rPr>
              <a:t>Ν</a:t>
            </a:r>
            <a:r>
              <a:rPr lang="en-US" altLang="en-US">
                <a:solidFill>
                  <a:srgbClr val="FFFF99"/>
                </a:solidFill>
              </a:rPr>
              <a:t>OR</a:t>
            </a:r>
          </a:p>
        </p:txBody>
      </p:sp>
      <p:sp>
        <p:nvSpPr>
          <p:cNvPr id="87063" name="Text Box 7">
            <a:extLst>
              <a:ext uri="{FF2B5EF4-FFF2-40B4-BE49-F238E27FC236}">
                <a16:creationId xmlns:a16="http://schemas.microsoft.com/office/drawing/2014/main" id="{0C3B4870-E4E3-487B-8583-7993DDB94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66800"/>
            <a:ext cx="419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en-US"/>
              <a:t>Παράδειγμα κυματομορφών</a:t>
            </a:r>
            <a:r>
              <a:rPr lang="en-US" altLang="en-US"/>
              <a:t>:</a:t>
            </a:r>
          </a:p>
        </p:txBody>
      </p:sp>
      <p:sp>
        <p:nvSpPr>
          <p:cNvPr id="32" name="Text Box 10">
            <a:extLst>
              <a:ext uri="{FF2B5EF4-FFF2-40B4-BE49-F238E27FC236}">
                <a16:creationId xmlns:a16="http://schemas.microsoft.com/office/drawing/2014/main" id="{808F79C4-51AB-4988-AE6A-3D7BD1AD5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762375"/>
            <a:ext cx="77724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l-GR" altLang="en-US" sz="2000"/>
              <a:t>Η συνάρτηση Χ</a:t>
            </a:r>
            <a:r>
              <a:rPr lang="en-US" altLang="en-US" sz="2000"/>
              <a:t>N</a:t>
            </a:r>
            <a:r>
              <a:rPr lang="el-GR" altLang="en-US" sz="2000"/>
              <a:t>Ο</a:t>
            </a:r>
            <a:r>
              <a:rPr lang="en-US" altLang="en-US" sz="2000"/>
              <a:t>R </a:t>
            </a:r>
            <a:r>
              <a:rPr lang="el-GR" altLang="en-US" sz="2000"/>
              <a:t>παράγει </a:t>
            </a:r>
            <a:r>
              <a:rPr lang="en-US" altLang="en-US" sz="2000"/>
              <a:t>1</a:t>
            </a:r>
            <a:r>
              <a:rPr lang="el-GR" altLang="en-US" sz="2000"/>
              <a:t> όταν και οι δύο είσοδοι είναι στην ίδια λογική στάθμη.Αυτό την καθιστά χρήσιμη σε εφαρμογές σύγκρισης.</a:t>
            </a:r>
          </a:p>
        </p:txBody>
      </p:sp>
      <p:sp>
        <p:nvSpPr>
          <p:cNvPr id="33" name="WordArt 17">
            <a:extLst>
              <a:ext uri="{FF2B5EF4-FFF2-40B4-BE49-F238E27FC236}">
                <a16:creationId xmlns:a16="http://schemas.microsoft.com/office/drawing/2014/main" id="{F1EA0E9C-BC4E-48E8-BA95-FE096592E0D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22300" y="4613275"/>
            <a:ext cx="1219200" cy="44926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l-GR" sz="2800" kern="10"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 panose="020B0806030902050204" pitchFamily="34" charset="0"/>
              </a:rPr>
              <a:t>Ερώτηση </a:t>
            </a:r>
            <a:endParaRPr lang="ru-RU" sz="2800" kern="10">
              <a:gradFill rotWithShape="1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4" name="WordArt 17">
            <a:extLst>
              <a:ext uri="{FF2B5EF4-FFF2-40B4-BE49-F238E27FC236}">
                <a16:creationId xmlns:a16="http://schemas.microsoft.com/office/drawing/2014/main" id="{933BFF19-79EA-43C6-9F09-2FF17E372E2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08013" y="5357813"/>
            <a:ext cx="1219200" cy="44926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l-GR" sz="2800" kern="10"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 panose="020B0806030902050204" pitchFamily="34" charset="0"/>
              </a:rPr>
              <a:t>Απάντηση</a:t>
            </a:r>
            <a:endParaRPr lang="ru-RU" sz="2800" kern="10">
              <a:gradFill rotWithShape="1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5" name="Text Box 24">
            <a:extLst>
              <a:ext uri="{FF2B5EF4-FFF2-40B4-BE49-F238E27FC236}">
                <a16:creationId xmlns:a16="http://schemas.microsoft.com/office/drawing/2014/main" id="{21368C1A-57DB-4AD7-917A-561E825CD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6763" y="4495800"/>
            <a:ext cx="6553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l-GR" altLang="en-US" sz="2000"/>
              <a:t>Αν οι κυματομορφή </a:t>
            </a:r>
            <a:r>
              <a:rPr lang="en-US" altLang="en-US" sz="2000" i="1"/>
              <a:t>A</a:t>
            </a:r>
            <a:r>
              <a:rPr lang="en-US" altLang="en-US" sz="2000"/>
              <a:t> </a:t>
            </a:r>
            <a:r>
              <a:rPr lang="el-GR" altLang="en-US" sz="2000"/>
              <a:t>αντιστραφεί και</a:t>
            </a:r>
            <a:r>
              <a:rPr lang="en-US" altLang="en-US" sz="2000"/>
              <a:t> </a:t>
            </a:r>
            <a:r>
              <a:rPr lang="el-GR" altLang="en-US" sz="2000"/>
              <a:t>η </a:t>
            </a:r>
            <a:r>
              <a:rPr lang="en-US" altLang="en-US" sz="2000" i="1"/>
              <a:t>B</a:t>
            </a:r>
            <a:r>
              <a:rPr lang="en-US" altLang="en-US" sz="2000"/>
              <a:t> </a:t>
            </a:r>
            <a:r>
              <a:rPr lang="el-GR" altLang="en-US" sz="2000"/>
              <a:t>παραμείνει ώς έχει πώς θα αλλάξει η έξοδος</a:t>
            </a:r>
            <a:r>
              <a:rPr lang="en-US" altLang="en-US" sz="2000"/>
              <a:t>?</a:t>
            </a:r>
          </a:p>
        </p:txBody>
      </p:sp>
      <p:sp>
        <p:nvSpPr>
          <p:cNvPr id="36" name="Text Box 26">
            <a:extLst>
              <a:ext uri="{FF2B5EF4-FFF2-40B4-BE49-F238E27FC236}">
                <a16:creationId xmlns:a16="http://schemas.microsoft.com/office/drawing/2014/main" id="{C4016BDC-7538-4094-AD62-AD2B2CFD8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3763" y="5440363"/>
            <a:ext cx="3733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l-GR" altLang="en-US" sz="2000">
                <a:solidFill>
                  <a:srgbClr val="FF0000"/>
                </a:solidFill>
              </a:rPr>
              <a:t>Η έξοδος θα αντιστραφεί</a:t>
            </a:r>
            <a:endParaRPr lang="en-US" altLang="en-US" sz="2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14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49" grpId="0" animBg="1"/>
      <p:bldP spid="141314" grpId="0" animBg="1"/>
      <p:bldP spid="141315" grpId="0" animBg="1"/>
      <p:bldP spid="141316" grpId="0" animBg="1"/>
      <p:bldP spid="141317" grpId="0" animBg="1"/>
      <p:bldP spid="141318" grpId="0" animBg="1"/>
      <p:bldP spid="141319" grpId="0" animBg="1"/>
      <p:bldP spid="32" grpId="0"/>
      <p:bldP spid="35" grpId="0"/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4">
            <a:extLst>
              <a:ext uri="{FF2B5EF4-FFF2-40B4-BE49-F238E27FC236}">
                <a16:creationId xmlns:a16="http://schemas.microsoft.com/office/drawing/2014/main" id="{1CAA6ABA-BDDB-44CE-9331-72A102E1F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3563" y="498475"/>
            <a:ext cx="3170237" cy="461963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1</a:t>
            </a:r>
            <a:r>
              <a:rPr lang="el-GR" altLang="en-US" sz="1600">
                <a:solidFill>
                  <a:srgbClr val="FFFF99"/>
                </a:solidFill>
              </a:rPr>
              <a:t>0</a:t>
            </a:r>
            <a:r>
              <a:rPr lang="el-GR" altLang="en-US">
                <a:solidFill>
                  <a:srgbClr val="FFFF99"/>
                </a:solidFill>
              </a:rPr>
              <a:t> Θεώρημα </a:t>
            </a:r>
            <a:r>
              <a:rPr lang="en-US" altLang="en-US">
                <a:solidFill>
                  <a:srgbClr val="FFFF99"/>
                </a:solidFill>
              </a:rPr>
              <a:t>DeMorgan</a:t>
            </a:r>
          </a:p>
        </p:txBody>
      </p:sp>
      <p:sp>
        <p:nvSpPr>
          <p:cNvPr id="89091" name="Text Box 5">
            <a:extLst>
              <a:ext uri="{FF2B5EF4-FFF2-40B4-BE49-F238E27FC236}">
                <a16:creationId xmlns:a16="http://schemas.microsoft.com/office/drawing/2014/main" id="{34E57FD0-1EDA-4D55-BD8D-FD4BC68AB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" y="1373188"/>
            <a:ext cx="79676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en-US" b="1"/>
              <a:t>Το συμπλήρωμα του γινομένου δύο μεταβλητών είναι ίσο με άθροισμα των συμπληρωμάτων των μεταβλητών</a:t>
            </a:r>
          </a:p>
        </p:txBody>
      </p:sp>
      <p:grpSp>
        <p:nvGrpSpPr>
          <p:cNvPr id="89092" name="Group 7">
            <a:extLst>
              <a:ext uri="{FF2B5EF4-FFF2-40B4-BE49-F238E27FC236}">
                <a16:creationId xmlns:a16="http://schemas.microsoft.com/office/drawing/2014/main" id="{2D636FD1-32BA-4DCA-BFFF-C712A78A496D}"/>
              </a:ext>
            </a:extLst>
          </p:cNvPr>
          <p:cNvGrpSpPr>
            <a:grpSpLocks/>
          </p:cNvGrpSpPr>
          <p:nvPr/>
        </p:nvGrpSpPr>
        <p:grpSpPr bwMode="auto">
          <a:xfrm>
            <a:off x="3302000" y="2352675"/>
            <a:ext cx="1905000" cy="457200"/>
            <a:chOff x="2256" y="2352"/>
            <a:chExt cx="1200" cy="288"/>
          </a:xfrm>
        </p:grpSpPr>
        <p:sp>
          <p:nvSpPr>
            <p:cNvPr id="89095" name="Text Box 8">
              <a:extLst>
                <a:ext uri="{FF2B5EF4-FFF2-40B4-BE49-F238E27FC236}">
                  <a16:creationId xmlns:a16="http://schemas.microsoft.com/office/drawing/2014/main" id="{6656B885-8B5E-4AB6-BD84-BDA3B4E1E3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2352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i="1">
                  <a:solidFill>
                    <a:srgbClr val="FF3300"/>
                  </a:solidFill>
                </a:rPr>
                <a:t>AB = A + B</a:t>
              </a:r>
            </a:p>
          </p:txBody>
        </p:sp>
        <p:sp>
          <p:nvSpPr>
            <p:cNvPr id="89096" name="Line 9">
              <a:extLst>
                <a:ext uri="{FF2B5EF4-FFF2-40B4-BE49-F238E27FC236}">
                  <a16:creationId xmlns:a16="http://schemas.microsoft.com/office/drawing/2014/main" id="{357A6572-1BA1-4B4F-B6CA-1E2DDA2EEE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400"/>
              <a:ext cx="192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9097" name="Line 10">
              <a:extLst>
                <a:ext uri="{FF2B5EF4-FFF2-40B4-BE49-F238E27FC236}">
                  <a16:creationId xmlns:a16="http://schemas.microsoft.com/office/drawing/2014/main" id="{36B3A1F6-1A42-4E14-9520-57E656910F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2400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9098" name="Line 11">
              <a:extLst>
                <a:ext uri="{FF2B5EF4-FFF2-40B4-BE49-F238E27FC236}">
                  <a16:creationId xmlns:a16="http://schemas.microsoft.com/office/drawing/2014/main" id="{41000EA2-D871-42A5-9A1B-47E987191C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2400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graphicFrame>
        <p:nvGraphicFramePr>
          <p:cNvPr id="114704" name="Object 16">
            <a:extLst>
              <a:ext uri="{FF2B5EF4-FFF2-40B4-BE49-F238E27FC236}">
                <a16:creationId xmlns:a16="http://schemas.microsoft.com/office/drawing/2014/main" id="{BC2FD749-1059-4A15-A8B4-D609352219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0063" y="3651250"/>
          <a:ext cx="2362200" cy="208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9" name="CorelDRAW" r:id="rId4" imgW="1194816" imgH="1054689" progId="CorelDRAW.Graphic.13">
                  <p:embed/>
                </p:oleObj>
              </mc:Choice>
              <mc:Fallback>
                <p:oleObj name="CorelDRAW" r:id="rId4" imgW="1194816" imgH="1054689" progId="CorelDRAW.Graphic.1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3651250"/>
                        <a:ext cx="2362200" cy="208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705" name="Object 17">
            <a:extLst>
              <a:ext uri="{FF2B5EF4-FFF2-40B4-BE49-F238E27FC236}">
                <a16:creationId xmlns:a16="http://schemas.microsoft.com/office/drawing/2014/main" id="{83A7F82E-31C3-4F70-BD03-1B02A6EAC9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8063" y="3651250"/>
          <a:ext cx="4419600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0" name="CorelDRAW" r:id="rId6" imgW="2285358" imgH="545551" progId="CorelDRAW.Graphic.13">
                  <p:embed/>
                </p:oleObj>
              </mc:Choice>
              <mc:Fallback>
                <p:oleObj name="CorelDRAW" r:id="rId6" imgW="2285358" imgH="545551" progId="CorelDRAW.Graphic.1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3651250"/>
                        <a:ext cx="4419600" cy="105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4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18">
            <a:extLst>
              <a:ext uri="{FF2B5EF4-FFF2-40B4-BE49-F238E27FC236}">
                <a16:creationId xmlns:a16="http://schemas.microsoft.com/office/drawing/2014/main" id="{B3522EBC-8275-4755-A158-8EDA67DE79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5800" y="222408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i="1">
                <a:solidFill>
                  <a:srgbClr val="FF3300"/>
                </a:solidFill>
              </a:rPr>
              <a:t>A + B = A </a:t>
            </a:r>
            <a:r>
              <a:rPr lang="en-US" altLang="en-US" i="1" baseline="30000">
                <a:solidFill>
                  <a:srgbClr val="FF3300"/>
                </a:solidFill>
              </a:rPr>
              <a:t>.</a:t>
            </a:r>
            <a:r>
              <a:rPr lang="en-US" altLang="en-US" i="1">
                <a:solidFill>
                  <a:srgbClr val="FF3300"/>
                </a:solidFill>
              </a:rPr>
              <a:t> B</a:t>
            </a:r>
          </a:p>
        </p:txBody>
      </p:sp>
      <p:sp>
        <p:nvSpPr>
          <p:cNvPr id="91139" name="Line 19">
            <a:extLst>
              <a:ext uri="{FF2B5EF4-FFF2-40B4-BE49-F238E27FC236}">
                <a16:creationId xmlns:a16="http://schemas.microsoft.com/office/drawing/2014/main" id="{6B6B96DA-F263-4806-AB74-95DF18EB9F8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8200" y="2300288"/>
            <a:ext cx="609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91140" name="Line 20">
            <a:extLst>
              <a:ext uri="{FF2B5EF4-FFF2-40B4-BE49-F238E27FC236}">
                <a16:creationId xmlns:a16="http://schemas.microsoft.com/office/drawing/2014/main" id="{81D4311E-137C-4FAC-9053-6527A5C95B6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8800" y="2300288"/>
            <a:ext cx="228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91141" name="Line 21">
            <a:extLst>
              <a:ext uri="{FF2B5EF4-FFF2-40B4-BE49-F238E27FC236}">
                <a16:creationId xmlns:a16="http://schemas.microsoft.com/office/drawing/2014/main" id="{FF7CE0B6-ABE4-4BA5-BAAA-F6C946CF920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9800" y="2300288"/>
            <a:ext cx="228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graphicFrame>
        <p:nvGraphicFramePr>
          <p:cNvPr id="122909" name="Object 29">
            <a:extLst>
              <a:ext uri="{FF2B5EF4-FFF2-40B4-BE49-F238E27FC236}">
                <a16:creationId xmlns:a16="http://schemas.microsoft.com/office/drawing/2014/main" id="{DAD3790E-CD9F-42F1-AE5E-5A877F17DD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62625" y="3509963"/>
          <a:ext cx="2438400" cy="211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6" name="CorelDRAW" r:id="rId4" imgW="1205404" imgH="1046561" progId="CorelDRAW.Graphic.13">
                  <p:embed/>
                </p:oleObj>
              </mc:Choice>
              <mc:Fallback>
                <p:oleObj name="CorelDRAW" r:id="rId4" imgW="1205404" imgH="1046561" progId="CorelDRAW.Graphic.1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25" y="3509963"/>
                        <a:ext cx="2438400" cy="211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1" name="Object 31">
            <a:extLst>
              <a:ext uri="{FF2B5EF4-FFF2-40B4-BE49-F238E27FC236}">
                <a16:creationId xmlns:a16="http://schemas.microsoft.com/office/drawing/2014/main" id="{C8D2FD79-9B9B-4F5E-BBC7-E1F3A8C69E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2025" y="3509963"/>
          <a:ext cx="4648200" cy="110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7" name="CorelDRAW" r:id="rId6" imgW="2285358" imgH="545876" progId="CorelDRAW.Graphic.13">
                  <p:embed/>
                </p:oleObj>
              </mc:Choice>
              <mc:Fallback>
                <p:oleObj name="CorelDRAW" r:id="rId6" imgW="2285358" imgH="545876" progId="CorelDRAW.Graphic.1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25" y="3509963"/>
                        <a:ext cx="4648200" cy="1109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4" name="Rectangle 4">
            <a:extLst>
              <a:ext uri="{FF2B5EF4-FFF2-40B4-BE49-F238E27FC236}">
                <a16:creationId xmlns:a16="http://schemas.microsoft.com/office/drawing/2014/main" id="{901B75F5-C957-401A-88EE-4E9675F27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3563" y="498475"/>
            <a:ext cx="3273425" cy="584200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 sz="3200">
                <a:solidFill>
                  <a:srgbClr val="FFFF99"/>
                </a:solidFill>
              </a:rPr>
              <a:t>2</a:t>
            </a:r>
            <a:r>
              <a:rPr lang="el-GR" altLang="en-US" sz="1600">
                <a:solidFill>
                  <a:srgbClr val="FFFF99"/>
                </a:solidFill>
              </a:rPr>
              <a:t>ο</a:t>
            </a:r>
            <a:r>
              <a:rPr lang="el-GR" altLang="en-US">
                <a:solidFill>
                  <a:srgbClr val="FFFF99"/>
                </a:solidFill>
              </a:rPr>
              <a:t> Θεώρημα </a:t>
            </a:r>
            <a:r>
              <a:rPr lang="en-US" altLang="en-US">
                <a:solidFill>
                  <a:srgbClr val="FFFF99"/>
                </a:solidFill>
              </a:rPr>
              <a:t>DeMorgan</a:t>
            </a:r>
          </a:p>
        </p:txBody>
      </p:sp>
      <p:sp>
        <p:nvSpPr>
          <p:cNvPr id="91145" name="Text Box 5">
            <a:extLst>
              <a:ext uri="{FF2B5EF4-FFF2-40B4-BE49-F238E27FC236}">
                <a16:creationId xmlns:a16="http://schemas.microsoft.com/office/drawing/2014/main" id="{B4137F9E-EC04-443E-A297-D7DB79FE0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00" y="1154113"/>
            <a:ext cx="79692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en-US" b="1"/>
              <a:t>Το συμπλήρωμα του αθροίσματος δύο μεταβλητών είναι ίσο με το γινόμενο των συμπληρωμάτων των μεταβλητών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9">
            <a:extLst>
              <a:ext uri="{FF2B5EF4-FFF2-40B4-BE49-F238E27FC236}">
                <a16:creationId xmlns:a16="http://schemas.microsoft.com/office/drawing/2014/main" id="{712CB327-FE2D-4DE5-8666-5C49A04EE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528638"/>
            <a:ext cx="2287588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Πύλες 2 εισόδων</a:t>
            </a:r>
            <a:endParaRPr lang="en-US" altLang="en-US">
              <a:solidFill>
                <a:srgbClr val="FFFF99"/>
              </a:solidFill>
            </a:endParaRPr>
          </a:p>
        </p:txBody>
      </p:sp>
      <p:pic>
        <p:nvPicPr>
          <p:cNvPr id="93187" name="Picture 6">
            <a:extLst>
              <a:ext uri="{FF2B5EF4-FFF2-40B4-BE49-F238E27FC236}">
                <a16:creationId xmlns:a16="http://schemas.microsoft.com/office/drawing/2014/main" id="{0E00249B-B099-4DF1-9E7C-7BD42475C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409700"/>
            <a:ext cx="4038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8" name="Picture 7">
            <a:extLst>
              <a:ext uri="{FF2B5EF4-FFF2-40B4-BE49-F238E27FC236}">
                <a16:creationId xmlns:a16="http://schemas.microsoft.com/office/drawing/2014/main" id="{53FE3311-F151-4BF7-9B43-973E6576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0" y="1470025"/>
            <a:ext cx="392430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9">
            <a:extLst>
              <a:ext uri="{FF2B5EF4-FFF2-40B4-BE49-F238E27FC236}">
                <a16:creationId xmlns:a16="http://schemas.microsoft.com/office/drawing/2014/main" id="{9D9A49E8-59EF-49EF-ABC0-020B61FAC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400" y="528638"/>
            <a:ext cx="2746375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Πύλες με 3 εισόδους</a:t>
            </a:r>
            <a:endParaRPr lang="en-US" altLang="en-US">
              <a:solidFill>
                <a:srgbClr val="FFFF99"/>
              </a:solidFill>
            </a:endParaRPr>
          </a:p>
        </p:txBody>
      </p:sp>
      <p:pic>
        <p:nvPicPr>
          <p:cNvPr id="95235" name="Picture 11">
            <a:extLst>
              <a:ext uri="{FF2B5EF4-FFF2-40B4-BE49-F238E27FC236}">
                <a16:creationId xmlns:a16="http://schemas.microsoft.com/office/drawing/2014/main" id="{85382FEF-57F2-4F6C-9347-9B3F8AEE0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231900"/>
            <a:ext cx="3848100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6" name="Picture 12">
            <a:extLst>
              <a:ext uri="{FF2B5EF4-FFF2-40B4-BE49-F238E27FC236}">
                <a16:creationId xmlns:a16="http://schemas.microsoft.com/office/drawing/2014/main" id="{EE91AEAC-44AD-4801-8ECB-704E4DA12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13" y="2151063"/>
            <a:ext cx="3876675" cy="245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9">
            <a:extLst>
              <a:ext uri="{FF2B5EF4-FFF2-40B4-BE49-F238E27FC236}">
                <a16:creationId xmlns:a16="http://schemas.microsoft.com/office/drawing/2014/main" id="{A8847074-4841-4A7B-AAD7-4CE1C5826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528638"/>
            <a:ext cx="1447800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Άσκηση 1</a:t>
            </a:r>
            <a:endParaRPr lang="en-US" altLang="en-US">
              <a:solidFill>
                <a:srgbClr val="FFFF99"/>
              </a:solidFill>
            </a:endParaRPr>
          </a:p>
        </p:txBody>
      </p:sp>
      <p:pic>
        <p:nvPicPr>
          <p:cNvPr id="97283" name="Picture 2">
            <a:extLst>
              <a:ext uri="{FF2B5EF4-FFF2-40B4-BE49-F238E27FC236}">
                <a16:creationId xmlns:a16="http://schemas.microsoft.com/office/drawing/2014/main" id="{57E016F2-2047-46C8-9D6D-4D2604EE8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00" y="2573338"/>
            <a:ext cx="3429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0">
            <a:extLst>
              <a:ext uri="{FF2B5EF4-FFF2-40B4-BE49-F238E27FC236}">
                <a16:creationId xmlns:a16="http://schemas.microsoft.com/office/drawing/2014/main" id="{62F8A67F-4FC0-4E44-802E-65B21970D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1006475"/>
            <a:ext cx="7772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l-GR" altLang="en-US" sz="2000"/>
              <a:t>Να υπολογίσετε τις εξόδους </a:t>
            </a:r>
            <a:r>
              <a:rPr lang="en-US" altLang="en-US" sz="2000"/>
              <a:t>D, E, Q </a:t>
            </a:r>
            <a:r>
              <a:rPr lang="el-GR" altLang="en-US" sz="2000"/>
              <a:t>για τους διάφορους συνδυασμούς των εισόδων </a:t>
            </a:r>
            <a:r>
              <a:rPr lang="en-US" altLang="en-US" sz="2000"/>
              <a:t>A, B, C</a:t>
            </a:r>
            <a:r>
              <a:rPr lang="el-GR" altLang="en-US" sz="200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9">
            <a:extLst>
              <a:ext uri="{FF2B5EF4-FFF2-40B4-BE49-F238E27FC236}">
                <a16:creationId xmlns:a16="http://schemas.microsoft.com/office/drawing/2014/main" id="{D15DDA7F-BB58-4B3F-9459-B55426057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528638"/>
            <a:ext cx="1447800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Άσκηση 1</a:t>
            </a:r>
            <a:endParaRPr lang="en-US" altLang="en-US">
              <a:solidFill>
                <a:srgbClr val="FFFF99"/>
              </a:solidFill>
            </a:endParaRPr>
          </a:p>
        </p:txBody>
      </p:sp>
      <p:pic>
        <p:nvPicPr>
          <p:cNvPr id="99331" name="Picture 2">
            <a:extLst>
              <a:ext uri="{FF2B5EF4-FFF2-40B4-BE49-F238E27FC236}">
                <a16:creationId xmlns:a16="http://schemas.microsoft.com/office/drawing/2014/main" id="{DC8143AA-D98F-4E82-B44D-3306D3894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2686050"/>
            <a:ext cx="3429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2" name="Picture 3">
            <a:extLst>
              <a:ext uri="{FF2B5EF4-FFF2-40B4-BE49-F238E27FC236}">
                <a16:creationId xmlns:a16="http://schemas.microsoft.com/office/drawing/2014/main" id="{700A7C7B-4296-4DB0-BA93-89499466A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163" y="1900238"/>
            <a:ext cx="3676650" cy="370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0">
            <a:extLst>
              <a:ext uri="{FF2B5EF4-FFF2-40B4-BE49-F238E27FC236}">
                <a16:creationId xmlns:a16="http://schemas.microsoft.com/office/drawing/2014/main" id="{BA04DDFC-3563-465C-8C60-4BD68E79C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1006475"/>
            <a:ext cx="7772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l-GR" altLang="en-US" sz="2000"/>
              <a:t>Να υπολογίσετε τις εξόδους </a:t>
            </a:r>
            <a:r>
              <a:rPr lang="en-US" altLang="en-US" sz="2000"/>
              <a:t>D, E, Q </a:t>
            </a:r>
            <a:r>
              <a:rPr lang="el-GR" altLang="en-US" sz="2000"/>
              <a:t>για τους διάφορους συνδυασμούς των εισόδων </a:t>
            </a:r>
            <a:r>
              <a:rPr lang="en-US" altLang="en-US" sz="2000"/>
              <a:t>A, B, C</a:t>
            </a:r>
            <a:r>
              <a:rPr lang="el-GR" altLang="en-US" sz="200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9">
            <a:extLst>
              <a:ext uri="{FF2B5EF4-FFF2-40B4-BE49-F238E27FC236}">
                <a16:creationId xmlns:a16="http://schemas.microsoft.com/office/drawing/2014/main" id="{1B14D03D-59B2-42FD-ABFF-A16E24B77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528638"/>
            <a:ext cx="3114675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Άσκηση 2</a:t>
            </a:r>
            <a:r>
              <a:rPr lang="en-US" altLang="en-US">
                <a:solidFill>
                  <a:srgbClr val="FFFF99"/>
                </a:solidFill>
              </a:rPr>
              <a:t> (Homework)</a:t>
            </a:r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BFE334FE-369D-4636-B680-04769D5EE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1006475"/>
            <a:ext cx="7772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l-GR" altLang="en-US" sz="2000"/>
              <a:t>Να υπολογίσετε τις εξόδους </a:t>
            </a:r>
            <a:r>
              <a:rPr lang="en-US" altLang="en-US" sz="2000"/>
              <a:t>K, L, M, N </a:t>
            </a:r>
            <a:r>
              <a:rPr lang="el-GR" altLang="en-US" sz="2000"/>
              <a:t>για τους διάφορους συνδυασμούς των εισόδων </a:t>
            </a:r>
            <a:r>
              <a:rPr lang="en-US" altLang="en-US" sz="2000"/>
              <a:t>A, B, C</a:t>
            </a:r>
            <a:r>
              <a:rPr lang="el-GR" altLang="en-US" sz="2000"/>
              <a:t>.</a:t>
            </a:r>
          </a:p>
        </p:txBody>
      </p:sp>
      <p:pic>
        <p:nvPicPr>
          <p:cNvPr id="101380" name="Picture 3">
            <a:extLst>
              <a:ext uri="{FF2B5EF4-FFF2-40B4-BE49-F238E27FC236}">
                <a16:creationId xmlns:a16="http://schemas.microsoft.com/office/drawing/2014/main" id="{4F9A8410-4151-4003-B328-3AA67C1B2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2619375"/>
            <a:ext cx="5881688" cy="22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9">
            <a:extLst>
              <a:ext uri="{FF2B5EF4-FFF2-40B4-BE49-F238E27FC236}">
                <a16:creationId xmlns:a16="http://schemas.microsoft.com/office/drawing/2014/main" id="{19EBD7F0-DBFC-4372-B33E-E779C3FAA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528638"/>
            <a:ext cx="2530475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Άσκηση 2 (ΛΥΣΗ)</a:t>
            </a:r>
            <a:endParaRPr lang="en-US" altLang="en-US">
              <a:solidFill>
                <a:srgbClr val="FFFF99"/>
              </a:solidFill>
            </a:endParaRPr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5989291B-DFAB-48A5-9009-B2B5EF908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1006475"/>
            <a:ext cx="7772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l-GR" altLang="en-US" sz="2000"/>
              <a:t>Να υπολογίσετε τις εξόδους </a:t>
            </a:r>
            <a:r>
              <a:rPr lang="en-US" altLang="en-US" sz="2000"/>
              <a:t>K, L, M, N </a:t>
            </a:r>
            <a:r>
              <a:rPr lang="el-GR" altLang="en-US" sz="2000"/>
              <a:t>για τους διάφορους συνδυασμούς των εισόδων </a:t>
            </a:r>
            <a:r>
              <a:rPr lang="en-US" altLang="en-US" sz="2000"/>
              <a:t>A, B, C</a:t>
            </a:r>
            <a:r>
              <a:rPr lang="el-GR" altLang="en-US" sz="2000"/>
              <a:t>.</a:t>
            </a:r>
          </a:p>
        </p:txBody>
      </p:sp>
      <p:pic>
        <p:nvPicPr>
          <p:cNvPr id="103428" name="Picture 3">
            <a:extLst>
              <a:ext uri="{FF2B5EF4-FFF2-40B4-BE49-F238E27FC236}">
                <a16:creationId xmlns:a16="http://schemas.microsoft.com/office/drawing/2014/main" id="{9CD33D11-7F74-45EA-8B11-A5B7EC2A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688" y="1392238"/>
            <a:ext cx="401002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9" name="Picture 4">
            <a:extLst>
              <a:ext uri="{FF2B5EF4-FFF2-40B4-BE49-F238E27FC236}">
                <a16:creationId xmlns:a16="http://schemas.microsoft.com/office/drawing/2014/main" id="{6E74B7CA-1D30-464C-A612-1306531CA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2889250"/>
            <a:ext cx="691515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3C8210-868C-4154-9C24-B9D42B21BE03}"/>
              </a:ext>
            </a:extLst>
          </p:cNvPr>
          <p:cNvSpPr txBox="1"/>
          <p:nvPr/>
        </p:nvSpPr>
        <p:spPr>
          <a:xfrm>
            <a:off x="5238750" y="1704975"/>
            <a:ext cx="390525" cy="2159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sz="1400" dirty="0"/>
              <a:t>NOR</a:t>
            </a:r>
            <a:endParaRPr lang="el-GR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>
            <a:extLst>
              <a:ext uri="{FF2B5EF4-FFF2-40B4-BE49-F238E27FC236}">
                <a16:creationId xmlns:a16="http://schemas.microsoft.com/office/drawing/2014/main" id="{92216616-BE42-40DB-AE90-65849B04B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3" t="13428" r="21268" b="6519"/>
          <a:stretch>
            <a:fillRect/>
          </a:stretch>
        </p:blipFill>
        <p:spPr bwMode="auto">
          <a:xfrm>
            <a:off x="1090613" y="738188"/>
            <a:ext cx="6850062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4">
            <a:extLst>
              <a:ext uri="{FF2B5EF4-FFF2-40B4-BE49-F238E27FC236}">
                <a16:creationId xmlns:a16="http://schemas.microsoft.com/office/drawing/2014/main" id="{E43C77B5-BBBC-44EB-9987-20215540C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4363" y="276225"/>
            <a:ext cx="3055937" cy="461963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Ανακεφαλαιώνοντας…</a:t>
            </a:r>
            <a:endParaRPr lang="en-US" altLang="en-US">
              <a:solidFill>
                <a:srgbClr val="FFFF99"/>
              </a:solidFill>
            </a:endParaRPr>
          </a:p>
        </p:txBody>
      </p:sp>
      <p:sp>
        <p:nvSpPr>
          <p:cNvPr id="36868" name="TextBox 1">
            <a:extLst>
              <a:ext uri="{FF2B5EF4-FFF2-40B4-BE49-F238E27FC236}">
                <a16:creationId xmlns:a16="http://schemas.microsoft.com/office/drawing/2014/main" id="{AB171F65-573A-4C4B-A2BE-7D49EC8B2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7638" y="5676900"/>
            <a:ext cx="3473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l-GR" sz="1800"/>
              <a:t>Απομονωτής-&gt;Ενίσχυση σήματος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4">
            <a:extLst>
              <a:ext uri="{FF2B5EF4-FFF2-40B4-BE49-F238E27FC236}">
                <a16:creationId xmlns:a16="http://schemas.microsoft.com/office/drawing/2014/main" id="{399894B6-0066-4DF3-8821-39CDF0595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600200"/>
            <a:ext cx="701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 </a:t>
            </a:r>
          </a:p>
        </p:txBody>
      </p:sp>
      <p:sp>
        <p:nvSpPr>
          <p:cNvPr id="105475" name="Rectangle 5">
            <a:extLst>
              <a:ext uri="{FF2B5EF4-FFF2-40B4-BE49-F238E27FC236}">
                <a16:creationId xmlns:a16="http://schemas.microsoft.com/office/drawing/2014/main" id="{45584A29-E3F9-4038-8A5E-7E8400F33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3325" y="563563"/>
            <a:ext cx="4378325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Κυκλώματα με κυματομορφές (1)</a:t>
            </a:r>
            <a:endParaRPr lang="en-US" altLang="en-US">
              <a:solidFill>
                <a:srgbClr val="FFFF99"/>
              </a:solidFill>
            </a:endParaRPr>
          </a:p>
        </p:txBody>
      </p:sp>
      <p:sp>
        <p:nvSpPr>
          <p:cNvPr id="105476" name="Text Box 22">
            <a:extLst>
              <a:ext uri="{FF2B5EF4-FFF2-40B4-BE49-F238E27FC236}">
                <a16:creationId xmlns:a16="http://schemas.microsoft.com/office/drawing/2014/main" id="{04292E85-1734-4158-B7D7-45A6A0388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13" y="1187450"/>
            <a:ext cx="73152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l-GR" altLang="en-US"/>
              <a:t>Για να βρούμε την εξοδο συνδυαστικών κυκλωμάτων όταν δίνεται συγκεκριμένη κυματομορφή εισόδων, ένα τρόπος είναι να υπολογίσουμε τις κυματομορφές στους ενδιάμεσους κόμβους, μέχρι να φτάσουμε στην έξοδο.</a:t>
            </a:r>
          </a:p>
        </p:txBody>
      </p:sp>
      <p:pic>
        <p:nvPicPr>
          <p:cNvPr id="105477" name="Picture 26">
            <a:extLst>
              <a:ext uri="{FF2B5EF4-FFF2-40B4-BE49-F238E27FC236}">
                <a16:creationId xmlns:a16="http://schemas.microsoft.com/office/drawing/2014/main" id="{AC4936B1-75DF-4FAB-BA58-116D808CD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3" y="2759075"/>
            <a:ext cx="6977062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22" name="Object 27">
            <a:extLst>
              <a:ext uri="{FF2B5EF4-FFF2-40B4-BE49-F238E27FC236}">
                <a16:creationId xmlns:a16="http://schemas.microsoft.com/office/drawing/2014/main" id="{EC818CB2-78FF-4643-8E68-0674008DAA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4267200"/>
          <a:ext cx="3352800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88" name="CorelDRAW" r:id="rId4" imgW="1506995" imgH="856691" progId="CorelDRAW.Graphic.13">
                  <p:embed/>
                </p:oleObj>
              </mc:Choice>
              <mc:Fallback>
                <p:oleObj name="CorelDRAW" r:id="rId4" imgW="1506995" imgH="856691" progId="CorelDRAW.Graphic.1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267200"/>
                        <a:ext cx="3352800" cy="190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3" name="Text Box 5">
            <a:extLst>
              <a:ext uri="{FF2B5EF4-FFF2-40B4-BE49-F238E27FC236}">
                <a16:creationId xmlns:a16="http://schemas.microsoft.com/office/drawing/2014/main" id="{53CD62D0-5FEC-4866-A16E-48D71F88E4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600200"/>
            <a:ext cx="701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 </a:t>
            </a:r>
          </a:p>
        </p:txBody>
      </p:sp>
      <p:sp>
        <p:nvSpPr>
          <p:cNvPr id="107524" name="Text Box 7">
            <a:extLst>
              <a:ext uri="{FF2B5EF4-FFF2-40B4-BE49-F238E27FC236}">
                <a16:creationId xmlns:a16="http://schemas.microsoft.com/office/drawing/2014/main" id="{36944A99-1B75-450D-97F7-45DDB53E3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25" y="1201738"/>
            <a:ext cx="541020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l-GR" altLang="en-US" sz="2000"/>
              <a:t>Ενναλακτικά μπορούμε να σχηματίσουμε τον πίνακα αλήθειας, θέτοντας 0 και 1 στις αντίστοιχες θέσεις των κυματομορφών. </a:t>
            </a:r>
            <a:endParaRPr lang="en-US" altLang="en-US" sz="2000"/>
          </a:p>
        </p:txBody>
      </p:sp>
      <p:graphicFrame>
        <p:nvGraphicFramePr>
          <p:cNvPr id="107525" name="Object 8">
            <a:extLst>
              <a:ext uri="{FF2B5EF4-FFF2-40B4-BE49-F238E27FC236}">
                <a16:creationId xmlns:a16="http://schemas.microsoft.com/office/drawing/2014/main" id="{D5DD5717-D2DA-4E38-A737-395C7FA85B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2590800"/>
          <a:ext cx="3657600" cy="149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89" name="CorelDRAW" r:id="rId6" imgW="1622178" imgH="663245" progId="CorelDRAW.Graphic.13">
                  <p:embed/>
                </p:oleObj>
              </mc:Choice>
              <mc:Fallback>
                <p:oleObj name="CorelDRAW" r:id="rId6" imgW="1622178" imgH="663245" progId="CorelDRAW.Graphic.1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590800"/>
                        <a:ext cx="3657600" cy="149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6" name="Text Box 9">
            <a:extLst>
              <a:ext uri="{FF2B5EF4-FFF2-40B4-BE49-F238E27FC236}">
                <a16:creationId xmlns:a16="http://schemas.microsoft.com/office/drawing/2014/main" id="{69AAADC2-70D4-49E3-9811-5D4A778A0C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74320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07527" name="Text Box 10">
            <a:extLst>
              <a:ext uri="{FF2B5EF4-FFF2-40B4-BE49-F238E27FC236}">
                <a16:creationId xmlns:a16="http://schemas.microsoft.com/office/drawing/2014/main" id="{8439A0D4-842E-4013-8CEA-875D1B32F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01625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107528" name="Text Box 11">
            <a:extLst>
              <a:ext uri="{FF2B5EF4-FFF2-40B4-BE49-F238E27FC236}">
                <a16:creationId xmlns:a16="http://schemas.microsoft.com/office/drawing/2014/main" id="{29C9D7C4-6CD4-4A22-818C-A1AA39A57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47345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107529" name="Text Box 12">
            <a:extLst>
              <a:ext uri="{FF2B5EF4-FFF2-40B4-BE49-F238E27FC236}">
                <a16:creationId xmlns:a16="http://schemas.microsoft.com/office/drawing/2014/main" id="{13C72AA4-9866-40FE-AF83-A97D9803C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81000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</a:p>
        </p:txBody>
      </p:sp>
      <p:sp>
        <p:nvSpPr>
          <p:cNvPr id="107530" name="Text Box 13">
            <a:extLst>
              <a:ext uri="{FF2B5EF4-FFF2-40B4-BE49-F238E27FC236}">
                <a16:creationId xmlns:a16="http://schemas.microsoft.com/office/drawing/2014/main" id="{00379F61-D14F-4693-A130-606F0D376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23545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07531" name="Text Box 14">
            <a:extLst>
              <a:ext uri="{FF2B5EF4-FFF2-40B4-BE49-F238E27FC236}">
                <a16:creationId xmlns:a16="http://schemas.microsoft.com/office/drawing/2014/main" id="{3B591FBE-3252-4AEE-90B3-80A002307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64820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107532" name="Text Box 15">
            <a:extLst>
              <a:ext uri="{FF2B5EF4-FFF2-40B4-BE49-F238E27FC236}">
                <a16:creationId xmlns:a16="http://schemas.microsoft.com/office/drawing/2014/main" id="{9CB56272-E802-46E8-969A-3072A7A50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502920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107533" name="Text Box 16">
            <a:extLst>
              <a:ext uri="{FF2B5EF4-FFF2-40B4-BE49-F238E27FC236}">
                <a16:creationId xmlns:a16="http://schemas.microsoft.com/office/drawing/2014/main" id="{B6F893EE-E21F-4A6A-A04F-74224C277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541020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</a:p>
        </p:txBody>
      </p:sp>
      <p:sp>
        <p:nvSpPr>
          <p:cNvPr id="107534" name="Text Box 17">
            <a:extLst>
              <a:ext uri="{FF2B5EF4-FFF2-40B4-BE49-F238E27FC236}">
                <a16:creationId xmlns:a16="http://schemas.microsoft.com/office/drawing/2014/main" id="{93454283-1E33-4504-A2E1-F1CB5CD86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51150"/>
            <a:ext cx="45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>
                <a:latin typeface="Arial" panose="020B0604020202020204" pitchFamily="34" charset="0"/>
              </a:rPr>
              <a:t>G</a:t>
            </a:r>
            <a:r>
              <a:rPr lang="en-US" altLang="en-US" sz="1800" baseline="-250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07535" name="Text Box 18">
            <a:extLst>
              <a:ext uri="{FF2B5EF4-FFF2-40B4-BE49-F238E27FC236}">
                <a16:creationId xmlns:a16="http://schemas.microsoft.com/office/drawing/2014/main" id="{F1578543-0C49-4B70-AE4D-F02184F93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625850"/>
            <a:ext cx="45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>
                <a:latin typeface="Arial" panose="020B0604020202020204" pitchFamily="34" charset="0"/>
              </a:rPr>
              <a:t>G</a:t>
            </a:r>
            <a:r>
              <a:rPr lang="en-US" altLang="en-US" sz="1800" baseline="-250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07536" name="Text Box 19">
            <a:extLst>
              <a:ext uri="{FF2B5EF4-FFF2-40B4-BE49-F238E27FC236}">
                <a16:creationId xmlns:a16="http://schemas.microsoft.com/office/drawing/2014/main" id="{B8B68E3C-99C9-4BF6-BF38-56FCAB4DE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3200400"/>
            <a:ext cx="45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>
                <a:solidFill>
                  <a:srgbClr val="008000"/>
                </a:solidFill>
                <a:latin typeface="Arial" panose="020B0604020202020204" pitchFamily="34" charset="0"/>
              </a:rPr>
              <a:t>G</a:t>
            </a:r>
            <a:r>
              <a:rPr lang="en-US" altLang="en-US" sz="1800" baseline="-25000">
                <a:solidFill>
                  <a:srgbClr val="008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07537" name="Text Box 22">
            <a:extLst>
              <a:ext uri="{FF2B5EF4-FFF2-40B4-BE49-F238E27FC236}">
                <a16:creationId xmlns:a16="http://schemas.microsoft.com/office/drawing/2014/main" id="{B3710DBB-6F4A-41CE-86BC-680F692B6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5715000"/>
            <a:ext cx="45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>
                <a:solidFill>
                  <a:srgbClr val="008000"/>
                </a:solidFill>
                <a:latin typeface="Arial" panose="020B0604020202020204" pitchFamily="34" charset="0"/>
              </a:rPr>
              <a:t>G</a:t>
            </a:r>
            <a:r>
              <a:rPr lang="en-US" altLang="en-US" sz="1800" baseline="-25000">
                <a:solidFill>
                  <a:srgbClr val="008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33143" name="Rectangle 23">
            <a:extLst>
              <a:ext uri="{FF2B5EF4-FFF2-40B4-BE49-F238E27FC236}">
                <a16:creationId xmlns:a16="http://schemas.microsoft.com/office/drawing/2014/main" id="{A87970D7-6B3B-422C-83E9-293D09AED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5715000"/>
            <a:ext cx="3505200" cy="419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l-GR" altLang="en-US"/>
          </a:p>
        </p:txBody>
      </p:sp>
      <p:sp>
        <p:nvSpPr>
          <p:cNvPr id="107539" name="AutoShape 30">
            <a:extLst>
              <a:ext uri="{FF2B5EF4-FFF2-40B4-BE49-F238E27FC236}">
                <a16:creationId xmlns:a16="http://schemas.microsoft.com/office/drawing/2014/main" id="{8451843C-FE33-4A14-A043-ABF21EA6E7C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313488" y="1371600"/>
            <a:ext cx="2287587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40" name="Rectangle 32">
            <a:extLst>
              <a:ext uri="{FF2B5EF4-FFF2-40B4-BE49-F238E27FC236}">
                <a16:creationId xmlns:a16="http://schemas.microsoft.com/office/drawing/2014/main" id="{A6412802-EC49-4FCF-9FA8-AF533BCEE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4650" y="1457325"/>
            <a:ext cx="5715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Inputs</a:t>
            </a:r>
            <a:endParaRPr lang="en-US" altLang="en-US" sz="1800"/>
          </a:p>
        </p:txBody>
      </p:sp>
      <p:sp>
        <p:nvSpPr>
          <p:cNvPr id="107541" name="Rectangle 33">
            <a:extLst>
              <a:ext uri="{FF2B5EF4-FFF2-40B4-BE49-F238E27FC236}">
                <a16:creationId xmlns:a16="http://schemas.microsoft.com/office/drawing/2014/main" id="{9CB014FD-A598-4007-BD72-5833DF863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2088" y="1830388"/>
            <a:ext cx="10541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 i="1">
                <a:solidFill>
                  <a:srgbClr val="FF0000"/>
                </a:solidFill>
              </a:rPr>
              <a:t>A  B   C   D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107542" name="Rectangle 35">
            <a:extLst>
              <a:ext uri="{FF2B5EF4-FFF2-40B4-BE49-F238E27FC236}">
                <a16:creationId xmlns:a16="http://schemas.microsoft.com/office/drawing/2014/main" id="{9A033836-24CB-4FD4-95A5-E196000D4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5100" y="1457325"/>
            <a:ext cx="635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</a:rPr>
              <a:t>Output</a:t>
            </a:r>
            <a:endParaRPr lang="en-US" altLang="en-US" sz="1800"/>
          </a:p>
        </p:txBody>
      </p:sp>
      <p:sp>
        <p:nvSpPr>
          <p:cNvPr id="107543" name="Rectangle 36">
            <a:extLst>
              <a:ext uri="{FF2B5EF4-FFF2-40B4-BE49-F238E27FC236}">
                <a16:creationId xmlns:a16="http://schemas.microsoft.com/office/drawing/2014/main" id="{86C2345E-B1DC-414A-9BA9-D7C4B7320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209800"/>
            <a:ext cx="1016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0    0    0    0</a:t>
            </a:r>
            <a:endParaRPr lang="en-US" altLang="en-US" sz="1600"/>
          </a:p>
        </p:txBody>
      </p:sp>
      <p:sp>
        <p:nvSpPr>
          <p:cNvPr id="107544" name="Rectangle 37">
            <a:extLst>
              <a:ext uri="{FF2B5EF4-FFF2-40B4-BE49-F238E27FC236}">
                <a16:creationId xmlns:a16="http://schemas.microsoft.com/office/drawing/2014/main" id="{602527C1-CB33-4B6A-B012-D38A3A7B7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438400"/>
            <a:ext cx="1016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0    0    0    1</a:t>
            </a:r>
            <a:endParaRPr lang="en-US" altLang="en-US" sz="1600"/>
          </a:p>
        </p:txBody>
      </p:sp>
      <p:sp>
        <p:nvSpPr>
          <p:cNvPr id="107545" name="Rectangle 38">
            <a:extLst>
              <a:ext uri="{FF2B5EF4-FFF2-40B4-BE49-F238E27FC236}">
                <a16:creationId xmlns:a16="http://schemas.microsoft.com/office/drawing/2014/main" id="{D4EC5DAD-1A91-4CBF-B550-36676A854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667000"/>
            <a:ext cx="1016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0    0    1    0</a:t>
            </a:r>
            <a:endParaRPr lang="en-US" altLang="en-US" sz="1600"/>
          </a:p>
        </p:txBody>
      </p:sp>
      <p:sp>
        <p:nvSpPr>
          <p:cNvPr id="107546" name="Rectangle 39">
            <a:extLst>
              <a:ext uri="{FF2B5EF4-FFF2-40B4-BE49-F238E27FC236}">
                <a16:creationId xmlns:a16="http://schemas.microsoft.com/office/drawing/2014/main" id="{5BC2ABE0-723C-4CEA-8E45-17E66EA01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895600"/>
            <a:ext cx="1016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0    0    1    1</a:t>
            </a:r>
            <a:endParaRPr lang="en-US" altLang="en-US" sz="1600"/>
          </a:p>
        </p:txBody>
      </p:sp>
      <p:sp>
        <p:nvSpPr>
          <p:cNvPr id="107547" name="Rectangle 40">
            <a:extLst>
              <a:ext uri="{FF2B5EF4-FFF2-40B4-BE49-F238E27FC236}">
                <a16:creationId xmlns:a16="http://schemas.microsoft.com/office/drawing/2014/main" id="{0C34BEF2-E8FF-4169-B721-D395AF539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124200"/>
            <a:ext cx="1016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0    1    0    0</a:t>
            </a:r>
            <a:endParaRPr lang="en-US" altLang="en-US" sz="1600"/>
          </a:p>
        </p:txBody>
      </p:sp>
      <p:sp>
        <p:nvSpPr>
          <p:cNvPr id="107548" name="Rectangle 41">
            <a:extLst>
              <a:ext uri="{FF2B5EF4-FFF2-40B4-BE49-F238E27FC236}">
                <a16:creationId xmlns:a16="http://schemas.microsoft.com/office/drawing/2014/main" id="{D68D9163-8341-47AB-BCC9-808BB0D3B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352800"/>
            <a:ext cx="1016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0    1    0    1</a:t>
            </a:r>
            <a:endParaRPr lang="en-US" altLang="en-US" sz="1600"/>
          </a:p>
        </p:txBody>
      </p:sp>
      <p:sp>
        <p:nvSpPr>
          <p:cNvPr id="107549" name="Rectangle 42">
            <a:extLst>
              <a:ext uri="{FF2B5EF4-FFF2-40B4-BE49-F238E27FC236}">
                <a16:creationId xmlns:a16="http://schemas.microsoft.com/office/drawing/2014/main" id="{55186551-BE44-4A29-9D98-E4EB5AC46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581400"/>
            <a:ext cx="1016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0    1    1    0</a:t>
            </a:r>
            <a:endParaRPr lang="en-US" altLang="en-US" sz="1600"/>
          </a:p>
        </p:txBody>
      </p:sp>
      <p:sp>
        <p:nvSpPr>
          <p:cNvPr id="107550" name="Rectangle 43">
            <a:extLst>
              <a:ext uri="{FF2B5EF4-FFF2-40B4-BE49-F238E27FC236}">
                <a16:creationId xmlns:a16="http://schemas.microsoft.com/office/drawing/2014/main" id="{E5BB047C-FD07-4C6C-98B6-DE149055F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810000"/>
            <a:ext cx="1016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0    1    1    1</a:t>
            </a:r>
            <a:endParaRPr lang="en-US" altLang="en-US" sz="1600"/>
          </a:p>
        </p:txBody>
      </p:sp>
      <p:sp>
        <p:nvSpPr>
          <p:cNvPr id="107551" name="Line 44">
            <a:extLst>
              <a:ext uri="{FF2B5EF4-FFF2-40B4-BE49-F238E27FC236}">
                <a16:creationId xmlns:a16="http://schemas.microsoft.com/office/drawing/2014/main" id="{9E2E1369-B28A-4C23-A7C8-41A4D6C6DB3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2159000"/>
            <a:ext cx="2241550" cy="0"/>
          </a:xfrm>
          <a:prstGeom prst="line">
            <a:avLst/>
          </a:prstGeom>
          <a:noFill/>
          <a:ln w="0">
            <a:solidFill>
              <a:srgbClr val="0066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52" name="Line 45">
            <a:extLst>
              <a:ext uri="{FF2B5EF4-FFF2-40B4-BE49-F238E27FC236}">
                <a16:creationId xmlns:a16="http://schemas.microsoft.com/office/drawing/2014/main" id="{402B81B5-3DD1-4E94-9FF1-D447E9EA771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1798638"/>
            <a:ext cx="2241550" cy="0"/>
          </a:xfrm>
          <a:prstGeom prst="line">
            <a:avLst/>
          </a:prstGeom>
          <a:noFill/>
          <a:ln w="0">
            <a:solidFill>
              <a:srgbClr val="0066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53" name="Line 46">
            <a:extLst>
              <a:ext uri="{FF2B5EF4-FFF2-40B4-BE49-F238E27FC236}">
                <a16:creationId xmlns:a16="http://schemas.microsoft.com/office/drawing/2014/main" id="{C7067B49-19F6-458F-82E0-A5EADD9A3F1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1406525"/>
            <a:ext cx="2241550" cy="0"/>
          </a:xfrm>
          <a:prstGeom prst="line">
            <a:avLst/>
          </a:prstGeom>
          <a:noFill/>
          <a:ln w="0">
            <a:solidFill>
              <a:srgbClr val="0066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54" name="Line 47">
            <a:extLst>
              <a:ext uri="{FF2B5EF4-FFF2-40B4-BE49-F238E27FC236}">
                <a16:creationId xmlns:a16="http://schemas.microsoft.com/office/drawing/2014/main" id="{64CA26FA-513A-4D14-B969-886C26C8198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5867400"/>
            <a:ext cx="2241550" cy="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55" name="Line 48">
            <a:extLst>
              <a:ext uri="{FF2B5EF4-FFF2-40B4-BE49-F238E27FC236}">
                <a16:creationId xmlns:a16="http://schemas.microsoft.com/office/drawing/2014/main" id="{30F83EB2-CA08-40AB-944F-8E6691EAC98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5088" y="1371600"/>
            <a:ext cx="0" cy="4495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56" name="Rectangle 60">
            <a:extLst>
              <a:ext uri="{FF2B5EF4-FFF2-40B4-BE49-F238E27FC236}">
                <a16:creationId xmlns:a16="http://schemas.microsoft.com/office/drawing/2014/main" id="{EBD0F9FA-31EA-4728-91F3-E7E788341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2088" y="4022725"/>
            <a:ext cx="1016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1    0    0    0</a:t>
            </a:r>
            <a:endParaRPr lang="en-US" altLang="en-US" sz="1600"/>
          </a:p>
        </p:txBody>
      </p:sp>
      <p:sp>
        <p:nvSpPr>
          <p:cNvPr id="107557" name="Rectangle 61">
            <a:extLst>
              <a:ext uri="{FF2B5EF4-FFF2-40B4-BE49-F238E27FC236}">
                <a16:creationId xmlns:a16="http://schemas.microsoft.com/office/drawing/2014/main" id="{AB2FA024-C6E4-44C2-BDE8-1755200C1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2088" y="4251325"/>
            <a:ext cx="1016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1    0    0    1</a:t>
            </a:r>
            <a:endParaRPr lang="en-US" altLang="en-US" sz="1600"/>
          </a:p>
        </p:txBody>
      </p:sp>
      <p:sp>
        <p:nvSpPr>
          <p:cNvPr id="107558" name="Rectangle 62">
            <a:extLst>
              <a:ext uri="{FF2B5EF4-FFF2-40B4-BE49-F238E27FC236}">
                <a16:creationId xmlns:a16="http://schemas.microsoft.com/office/drawing/2014/main" id="{47BFC17A-BC36-4C2C-ADBB-D11722677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2088" y="4479925"/>
            <a:ext cx="1016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1    0    1    0</a:t>
            </a:r>
            <a:endParaRPr lang="en-US" altLang="en-US" sz="1600"/>
          </a:p>
        </p:txBody>
      </p:sp>
      <p:sp>
        <p:nvSpPr>
          <p:cNvPr id="107559" name="Rectangle 63">
            <a:extLst>
              <a:ext uri="{FF2B5EF4-FFF2-40B4-BE49-F238E27FC236}">
                <a16:creationId xmlns:a16="http://schemas.microsoft.com/office/drawing/2014/main" id="{420860CB-090F-41DD-8039-CAF5F331B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2088" y="4708525"/>
            <a:ext cx="1016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1    0    1    1</a:t>
            </a:r>
            <a:endParaRPr lang="en-US" altLang="en-US" sz="1600"/>
          </a:p>
        </p:txBody>
      </p:sp>
      <p:sp>
        <p:nvSpPr>
          <p:cNvPr id="107560" name="Rectangle 64">
            <a:extLst>
              <a:ext uri="{FF2B5EF4-FFF2-40B4-BE49-F238E27FC236}">
                <a16:creationId xmlns:a16="http://schemas.microsoft.com/office/drawing/2014/main" id="{4A6973A7-1224-4E4B-9186-B6D1F9B3B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2088" y="4937125"/>
            <a:ext cx="1016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1    1    0    0</a:t>
            </a:r>
            <a:endParaRPr lang="en-US" altLang="en-US" sz="1600"/>
          </a:p>
        </p:txBody>
      </p:sp>
      <p:sp>
        <p:nvSpPr>
          <p:cNvPr id="107561" name="Rectangle 65">
            <a:extLst>
              <a:ext uri="{FF2B5EF4-FFF2-40B4-BE49-F238E27FC236}">
                <a16:creationId xmlns:a16="http://schemas.microsoft.com/office/drawing/2014/main" id="{FCF06BC9-6D83-45C6-A483-152F6D526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2088" y="5165725"/>
            <a:ext cx="1016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1    1    0    1</a:t>
            </a:r>
            <a:endParaRPr lang="en-US" altLang="en-US" sz="1600"/>
          </a:p>
        </p:txBody>
      </p:sp>
      <p:sp>
        <p:nvSpPr>
          <p:cNvPr id="107562" name="Rectangle 66">
            <a:extLst>
              <a:ext uri="{FF2B5EF4-FFF2-40B4-BE49-F238E27FC236}">
                <a16:creationId xmlns:a16="http://schemas.microsoft.com/office/drawing/2014/main" id="{8E3D564A-2438-4637-A1A3-5BF69F0D1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2088" y="5394325"/>
            <a:ext cx="1016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1    1    1    0</a:t>
            </a:r>
            <a:endParaRPr lang="en-US" altLang="en-US" sz="1600"/>
          </a:p>
        </p:txBody>
      </p:sp>
      <p:sp>
        <p:nvSpPr>
          <p:cNvPr id="107563" name="Rectangle 67">
            <a:extLst>
              <a:ext uri="{FF2B5EF4-FFF2-40B4-BE49-F238E27FC236}">
                <a16:creationId xmlns:a16="http://schemas.microsoft.com/office/drawing/2014/main" id="{87B52EDB-D177-4556-B41D-523BCD119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2088" y="5622925"/>
            <a:ext cx="1016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1    1    1    1</a:t>
            </a:r>
            <a:endParaRPr lang="en-US" altLang="en-US" sz="1600"/>
          </a:p>
        </p:txBody>
      </p:sp>
      <p:sp>
        <p:nvSpPr>
          <p:cNvPr id="107564" name="Text Box 76">
            <a:extLst>
              <a:ext uri="{FF2B5EF4-FFF2-40B4-BE49-F238E27FC236}">
                <a16:creationId xmlns:a16="http://schemas.microsoft.com/office/drawing/2014/main" id="{B964D9ED-F9D0-46E9-A2A7-5EB9FED56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235450"/>
            <a:ext cx="3292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/>
              <a:t>0     1    0     1    0     1    0    1     0    1</a:t>
            </a:r>
          </a:p>
        </p:txBody>
      </p:sp>
      <p:sp>
        <p:nvSpPr>
          <p:cNvPr id="107565" name="Text Box 77">
            <a:extLst>
              <a:ext uri="{FF2B5EF4-FFF2-40B4-BE49-F238E27FC236}">
                <a16:creationId xmlns:a16="http://schemas.microsoft.com/office/drawing/2014/main" id="{51185750-557E-4A2A-9DA9-A2E1A402F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616450"/>
            <a:ext cx="3292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/>
              <a:t>0     1    1     0    0     1    1    0     0    0</a:t>
            </a:r>
          </a:p>
        </p:txBody>
      </p:sp>
      <p:sp>
        <p:nvSpPr>
          <p:cNvPr id="107566" name="Text Box 78">
            <a:extLst>
              <a:ext uri="{FF2B5EF4-FFF2-40B4-BE49-F238E27FC236}">
                <a16:creationId xmlns:a16="http://schemas.microsoft.com/office/drawing/2014/main" id="{4B531394-EAFA-469D-B634-5084ADF19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997450"/>
            <a:ext cx="3292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/>
              <a:t>0     0    0     1    1     1    1    0     0    0</a:t>
            </a:r>
          </a:p>
        </p:txBody>
      </p:sp>
      <p:sp>
        <p:nvSpPr>
          <p:cNvPr id="107567" name="Text Box 79">
            <a:extLst>
              <a:ext uri="{FF2B5EF4-FFF2-40B4-BE49-F238E27FC236}">
                <a16:creationId xmlns:a16="http://schemas.microsoft.com/office/drawing/2014/main" id="{60CA228F-06B3-4B34-86F7-178FBB7A6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378450"/>
            <a:ext cx="3292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/>
              <a:t>0     0    0     0    0     0    0    1    1    0</a:t>
            </a:r>
          </a:p>
        </p:txBody>
      </p:sp>
      <p:sp>
        <p:nvSpPr>
          <p:cNvPr id="133200" name="Text Box 80">
            <a:extLst>
              <a:ext uri="{FF2B5EF4-FFF2-40B4-BE49-F238E27FC236}">
                <a16:creationId xmlns:a16="http://schemas.microsoft.com/office/drawing/2014/main" id="{71F6B0F6-70DF-4481-993F-9D0B9EF66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759450"/>
            <a:ext cx="3292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/>
              <a:t>0     0    0     0    1     1    1    0    1    0</a:t>
            </a:r>
          </a:p>
        </p:txBody>
      </p:sp>
      <p:sp>
        <p:nvSpPr>
          <p:cNvPr id="107569" name="Rectangle 34">
            <a:extLst>
              <a:ext uri="{FF2B5EF4-FFF2-40B4-BE49-F238E27FC236}">
                <a16:creationId xmlns:a16="http://schemas.microsoft.com/office/drawing/2014/main" id="{79528924-3194-4C52-A993-DAA70A4E7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9725" y="1835150"/>
            <a:ext cx="3460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i="1">
                <a:solidFill>
                  <a:srgbClr val="000000"/>
                </a:solidFill>
              </a:rPr>
              <a:t>X   </a:t>
            </a:r>
            <a:endParaRPr lang="en-US" altLang="en-US"/>
          </a:p>
        </p:txBody>
      </p:sp>
      <p:grpSp>
        <p:nvGrpSpPr>
          <p:cNvPr id="2" name="Group 82">
            <a:extLst>
              <a:ext uri="{FF2B5EF4-FFF2-40B4-BE49-F238E27FC236}">
                <a16:creationId xmlns:a16="http://schemas.microsoft.com/office/drawing/2014/main" id="{3E9FFC03-BE22-40D3-BDE8-B09DFCD96B5B}"/>
              </a:ext>
            </a:extLst>
          </p:cNvPr>
          <p:cNvGrpSpPr>
            <a:grpSpLocks/>
          </p:cNvGrpSpPr>
          <p:nvPr/>
        </p:nvGrpSpPr>
        <p:grpSpPr bwMode="auto">
          <a:xfrm>
            <a:off x="7959725" y="2219325"/>
            <a:ext cx="122238" cy="3648075"/>
            <a:chOff x="4985" y="1398"/>
            <a:chExt cx="77" cy="2298"/>
          </a:xfrm>
        </p:grpSpPr>
        <p:sp>
          <p:nvSpPr>
            <p:cNvPr id="107572" name="Rectangle 52">
              <a:extLst>
                <a:ext uri="{FF2B5EF4-FFF2-40B4-BE49-F238E27FC236}">
                  <a16:creationId xmlns:a16="http://schemas.microsoft.com/office/drawing/2014/main" id="{4C620760-5A4A-446B-919F-BCC282902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8" y="1398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>
                  <a:solidFill>
                    <a:srgbClr val="24211D"/>
                  </a:solidFill>
                </a:rPr>
                <a:t>0</a:t>
              </a:r>
              <a:endParaRPr lang="en-US" altLang="en-US" sz="1600"/>
            </a:p>
          </p:txBody>
        </p:sp>
        <p:sp>
          <p:nvSpPr>
            <p:cNvPr id="107573" name="Rectangle 53">
              <a:extLst>
                <a:ext uri="{FF2B5EF4-FFF2-40B4-BE49-F238E27FC236}">
                  <a16:creationId xmlns:a16="http://schemas.microsoft.com/office/drawing/2014/main" id="{5AF8A7DC-C8C5-4529-A8CA-3C06415B7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8" y="1540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>
                  <a:solidFill>
                    <a:srgbClr val="24211D"/>
                  </a:solidFill>
                </a:rPr>
                <a:t>1</a:t>
              </a:r>
              <a:endParaRPr lang="en-US" altLang="en-US" sz="1600"/>
            </a:p>
          </p:txBody>
        </p:sp>
        <p:sp>
          <p:nvSpPr>
            <p:cNvPr id="107574" name="Rectangle 54">
              <a:extLst>
                <a:ext uri="{FF2B5EF4-FFF2-40B4-BE49-F238E27FC236}">
                  <a16:creationId xmlns:a16="http://schemas.microsoft.com/office/drawing/2014/main" id="{58CC9B70-3C81-43AD-9968-692534BB7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8" y="1682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>
                  <a:solidFill>
                    <a:srgbClr val="24211D"/>
                  </a:solidFill>
                </a:rPr>
                <a:t>1</a:t>
              </a:r>
              <a:endParaRPr lang="en-US" altLang="en-US" sz="1600"/>
            </a:p>
          </p:txBody>
        </p:sp>
        <p:sp>
          <p:nvSpPr>
            <p:cNvPr id="107575" name="Rectangle 55">
              <a:extLst>
                <a:ext uri="{FF2B5EF4-FFF2-40B4-BE49-F238E27FC236}">
                  <a16:creationId xmlns:a16="http://schemas.microsoft.com/office/drawing/2014/main" id="{2A7A4572-C9D5-448F-AA21-A8DF0B208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8" y="1824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>
                  <a:solidFill>
                    <a:srgbClr val="24211D"/>
                  </a:solidFill>
                </a:rPr>
                <a:t>1</a:t>
              </a:r>
              <a:endParaRPr lang="en-US" altLang="en-US" sz="1600"/>
            </a:p>
          </p:txBody>
        </p:sp>
        <p:sp>
          <p:nvSpPr>
            <p:cNvPr id="107576" name="Rectangle 56">
              <a:extLst>
                <a:ext uri="{FF2B5EF4-FFF2-40B4-BE49-F238E27FC236}">
                  <a16:creationId xmlns:a16="http://schemas.microsoft.com/office/drawing/2014/main" id="{772081EF-3459-49A7-86DF-502FCC25F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8" y="1965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>
                  <a:solidFill>
                    <a:srgbClr val="24211D"/>
                  </a:solidFill>
                </a:rPr>
                <a:t>0</a:t>
              </a:r>
              <a:endParaRPr lang="en-US" altLang="en-US" sz="1600"/>
            </a:p>
          </p:txBody>
        </p:sp>
        <p:sp>
          <p:nvSpPr>
            <p:cNvPr id="107577" name="Rectangle 57">
              <a:extLst>
                <a:ext uri="{FF2B5EF4-FFF2-40B4-BE49-F238E27FC236}">
                  <a16:creationId xmlns:a16="http://schemas.microsoft.com/office/drawing/2014/main" id="{FEEB482E-AB1D-4415-B44F-153B40A45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8" y="2107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>
                  <a:solidFill>
                    <a:srgbClr val="24211D"/>
                  </a:solidFill>
                </a:rPr>
                <a:t>1</a:t>
              </a:r>
              <a:endParaRPr lang="en-US" altLang="en-US" sz="1600"/>
            </a:p>
          </p:txBody>
        </p:sp>
        <p:sp>
          <p:nvSpPr>
            <p:cNvPr id="107578" name="Rectangle 58">
              <a:extLst>
                <a:ext uri="{FF2B5EF4-FFF2-40B4-BE49-F238E27FC236}">
                  <a16:creationId xmlns:a16="http://schemas.microsoft.com/office/drawing/2014/main" id="{CC47F127-0B5B-4D98-93BB-82F04EAC6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8" y="2249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>
                  <a:solidFill>
                    <a:srgbClr val="24211D"/>
                  </a:solidFill>
                </a:rPr>
                <a:t>1</a:t>
              </a:r>
              <a:endParaRPr lang="en-US" altLang="en-US" sz="1600"/>
            </a:p>
          </p:txBody>
        </p:sp>
        <p:sp>
          <p:nvSpPr>
            <p:cNvPr id="107579" name="Rectangle 59">
              <a:extLst>
                <a:ext uri="{FF2B5EF4-FFF2-40B4-BE49-F238E27FC236}">
                  <a16:creationId xmlns:a16="http://schemas.microsoft.com/office/drawing/2014/main" id="{26C322DB-66E1-497A-9BCF-1BE2DECBB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8" y="2390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>
                  <a:solidFill>
                    <a:srgbClr val="24211D"/>
                  </a:solidFill>
                </a:rPr>
                <a:t>1</a:t>
              </a:r>
              <a:endParaRPr lang="en-US" altLang="en-US" sz="1600"/>
            </a:p>
          </p:txBody>
        </p:sp>
        <p:sp>
          <p:nvSpPr>
            <p:cNvPr id="107580" name="Rectangle 68">
              <a:extLst>
                <a:ext uri="{FF2B5EF4-FFF2-40B4-BE49-F238E27FC236}">
                  <a16:creationId xmlns:a16="http://schemas.microsoft.com/office/drawing/2014/main" id="{BE8AE706-717C-4BC4-BDEE-3C43BD6E2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2550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>
                  <a:solidFill>
                    <a:srgbClr val="24211D"/>
                  </a:solidFill>
                </a:rPr>
                <a:t>0</a:t>
              </a:r>
              <a:endParaRPr lang="en-US" altLang="en-US" sz="1600"/>
            </a:p>
          </p:txBody>
        </p:sp>
        <p:sp>
          <p:nvSpPr>
            <p:cNvPr id="107581" name="Rectangle 69">
              <a:extLst>
                <a:ext uri="{FF2B5EF4-FFF2-40B4-BE49-F238E27FC236}">
                  <a16:creationId xmlns:a16="http://schemas.microsoft.com/office/drawing/2014/main" id="{DBE46FFE-AF3D-4A9A-B17B-33D5054DE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2692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>
                  <a:solidFill>
                    <a:srgbClr val="24211D"/>
                  </a:solidFill>
                </a:rPr>
                <a:t>0</a:t>
              </a:r>
              <a:endParaRPr lang="en-US" altLang="en-US" sz="1600"/>
            </a:p>
          </p:txBody>
        </p:sp>
        <p:sp>
          <p:nvSpPr>
            <p:cNvPr id="107582" name="Rectangle 70">
              <a:extLst>
                <a:ext uri="{FF2B5EF4-FFF2-40B4-BE49-F238E27FC236}">
                  <a16:creationId xmlns:a16="http://schemas.microsoft.com/office/drawing/2014/main" id="{C542A11C-2E68-4174-B242-8C8F8DD9C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2834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>
                  <a:solidFill>
                    <a:srgbClr val="24211D"/>
                  </a:solidFill>
                </a:rPr>
                <a:t>0</a:t>
              </a:r>
              <a:endParaRPr lang="en-US" altLang="en-US" sz="1600"/>
            </a:p>
          </p:txBody>
        </p:sp>
        <p:sp>
          <p:nvSpPr>
            <p:cNvPr id="107583" name="Rectangle 71">
              <a:extLst>
                <a:ext uri="{FF2B5EF4-FFF2-40B4-BE49-F238E27FC236}">
                  <a16:creationId xmlns:a16="http://schemas.microsoft.com/office/drawing/2014/main" id="{B9FCB2C0-422F-4678-A4AA-228F42DD0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2976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>
                  <a:solidFill>
                    <a:srgbClr val="24211D"/>
                  </a:solidFill>
                </a:rPr>
                <a:t>0</a:t>
              </a:r>
              <a:endParaRPr lang="en-US" altLang="en-US" sz="1600"/>
            </a:p>
          </p:txBody>
        </p:sp>
        <p:sp>
          <p:nvSpPr>
            <p:cNvPr id="107584" name="Rectangle 72">
              <a:extLst>
                <a:ext uri="{FF2B5EF4-FFF2-40B4-BE49-F238E27FC236}">
                  <a16:creationId xmlns:a16="http://schemas.microsoft.com/office/drawing/2014/main" id="{0EEA51F6-8375-44BD-B358-6643B7DFE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3117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>
                  <a:solidFill>
                    <a:srgbClr val="24211D"/>
                  </a:solidFill>
                </a:rPr>
                <a:t>0</a:t>
              </a:r>
              <a:endParaRPr lang="en-US" altLang="en-US" sz="1600"/>
            </a:p>
          </p:txBody>
        </p:sp>
        <p:sp>
          <p:nvSpPr>
            <p:cNvPr id="107585" name="Rectangle 73">
              <a:extLst>
                <a:ext uri="{FF2B5EF4-FFF2-40B4-BE49-F238E27FC236}">
                  <a16:creationId xmlns:a16="http://schemas.microsoft.com/office/drawing/2014/main" id="{D1CB890C-25FB-4653-924B-74EFEC6F8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3259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>
                  <a:solidFill>
                    <a:srgbClr val="24211D"/>
                  </a:solidFill>
                </a:rPr>
                <a:t>1</a:t>
              </a:r>
              <a:endParaRPr lang="en-US" altLang="en-US" sz="1600"/>
            </a:p>
          </p:txBody>
        </p:sp>
        <p:sp>
          <p:nvSpPr>
            <p:cNvPr id="107586" name="Rectangle 74">
              <a:extLst>
                <a:ext uri="{FF2B5EF4-FFF2-40B4-BE49-F238E27FC236}">
                  <a16:creationId xmlns:a16="http://schemas.microsoft.com/office/drawing/2014/main" id="{6E581CE6-BECD-4CD3-8A8D-C81E9245B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3401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>
                  <a:solidFill>
                    <a:srgbClr val="24211D"/>
                  </a:solidFill>
                </a:rPr>
                <a:t>1</a:t>
              </a:r>
              <a:endParaRPr lang="en-US" altLang="en-US" sz="1600"/>
            </a:p>
          </p:txBody>
        </p:sp>
        <p:sp>
          <p:nvSpPr>
            <p:cNvPr id="107587" name="Rectangle 75">
              <a:extLst>
                <a:ext uri="{FF2B5EF4-FFF2-40B4-BE49-F238E27FC236}">
                  <a16:creationId xmlns:a16="http://schemas.microsoft.com/office/drawing/2014/main" id="{3FE21B77-5729-40A7-8C49-2D56EF5E8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3542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>
                  <a:solidFill>
                    <a:srgbClr val="24211D"/>
                  </a:solidFill>
                </a:rPr>
                <a:t>1</a:t>
              </a:r>
              <a:endParaRPr lang="en-US" altLang="en-US" sz="1600"/>
            </a:p>
          </p:txBody>
        </p:sp>
      </p:grpSp>
      <p:sp>
        <p:nvSpPr>
          <p:cNvPr id="107571" name="Rectangle 5">
            <a:extLst>
              <a:ext uri="{FF2B5EF4-FFF2-40B4-BE49-F238E27FC236}">
                <a16:creationId xmlns:a16="http://schemas.microsoft.com/office/drawing/2014/main" id="{D568D35F-2EB8-4C4B-815C-A77E5F466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0938" y="563563"/>
            <a:ext cx="4378325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Κυκλώματα με κυματομορφές (2)</a:t>
            </a:r>
            <a:endParaRPr lang="en-US" altLang="en-US">
              <a:solidFill>
                <a:srgbClr val="FFFF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1000"/>
                                        <p:tgtEl>
                                          <p:spTgt spid="133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3" grpId="0" animBg="1"/>
      <p:bldP spid="13320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5">
            <a:extLst>
              <a:ext uri="{FF2B5EF4-FFF2-40B4-BE49-F238E27FC236}">
                <a16:creationId xmlns:a16="http://schemas.microsoft.com/office/drawing/2014/main" id="{74EFB6A3-3481-4922-8075-7806B8C72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657225"/>
            <a:ext cx="2784475" cy="4603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Συναγερμός Σπιτιού</a:t>
            </a:r>
            <a:endParaRPr lang="en-US" altLang="en-US">
              <a:solidFill>
                <a:srgbClr val="FFFF99"/>
              </a:solidFill>
            </a:endParaRPr>
          </a:p>
        </p:txBody>
      </p:sp>
      <p:sp>
        <p:nvSpPr>
          <p:cNvPr id="109571" name="TextBox 2">
            <a:extLst>
              <a:ext uri="{FF2B5EF4-FFF2-40B4-BE49-F238E27FC236}">
                <a16:creationId xmlns:a16="http://schemas.microsoft.com/office/drawing/2014/main" id="{E8C34F38-3928-4950-A758-33ED6AA68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488" y="1287463"/>
            <a:ext cx="6756400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l-GR" altLang="ru-RU" sz="2000"/>
              <a:t>Ο Συναγερμός ενός σπιτιού χτυπά όταν έχει πατηθεί το κουμπί ΠΑΝΙΚΟΥ </a:t>
            </a:r>
            <a:r>
              <a:rPr lang="el-GR" altLang="ru-RU" sz="2000" b="1" i="1"/>
              <a:t>Ή</a:t>
            </a:r>
            <a:r>
              <a:rPr lang="el-GR" altLang="ru-RU" sz="2000"/>
              <a:t> όταν είναι ΕΝΕΡΓΟΠΟΙΗΜΈΝΟΣ, η ΕΞΩΠΟΡΤΑ είναι σε κατάσταση </a:t>
            </a:r>
            <a:r>
              <a:rPr lang="en-US" altLang="ru-RU" sz="2000"/>
              <a:t>“0”</a:t>
            </a:r>
            <a:r>
              <a:rPr lang="el-GR" altLang="ru-RU" sz="2000"/>
              <a:t> </a:t>
            </a:r>
            <a:r>
              <a:rPr lang="el-GR" altLang="ru-RU" sz="2000" b="1" i="1"/>
              <a:t>ΚΑΙ</a:t>
            </a:r>
            <a:r>
              <a:rPr lang="el-GR" altLang="ru-RU" sz="2000"/>
              <a:t> έχει παραβιαστεί το σύστημα ΑΣΦΑΛΕΙΑΣ.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altLang="ru-RU" sz="2000"/>
              <a:t>Το σύστημα ΑΣΦΑΛΕΙΑΣ είναι ΑΠΕΝΕΡΓΟΠΟΙΗΜΕΝΟ όταν τα ΠΑΡΑΘΥΡΑ, ΠΟΡΤΕΣ και το </a:t>
            </a:r>
            <a:r>
              <a:rPr lang="en-US" altLang="ru-RU" sz="2000"/>
              <a:t>GARAGE </a:t>
            </a:r>
            <a:r>
              <a:rPr lang="el-GR" altLang="ru-RU" sz="2000"/>
              <a:t>είναι κλειστά (περνάει ρεύμα</a:t>
            </a:r>
            <a:r>
              <a:rPr lang="en-US" altLang="ru-RU" sz="2000"/>
              <a:t> – </a:t>
            </a:r>
            <a:r>
              <a:rPr lang="el-GR" altLang="ru-RU" sz="2000"/>
              <a:t>κατάσταση </a:t>
            </a:r>
            <a:r>
              <a:rPr lang="en-US" altLang="ru-RU" sz="2000"/>
              <a:t>“0”</a:t>
            </a:r>
            <a:r>
              <a:rPr lang="el-GR" altLang="ru-RU" sz="2000"/>
              <a:t>)</a:t>
            </a:r>
            <a:endParaRPr lang="en-US" altLang="ru-RU" sz="2000"/>
          </a:p>
          <a:p>
            <a:pPr>
              <a:buFont typeface="Arial" panose="020B0604020202020204" pitchFamily="34" charset="0"/>
              <a:buChar char="•"/>
            </a:pPr>
            <a:endParaRPr lang="el-GR" altLang="ru-RU" sz="200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5FE33B5B-F6F1-4ED4-A596-7A172824A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8" y="4011613"/>
            <a:ext cx="7929562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8">
            <a:extLst>
              <a:ext uri="{FF2B5EF4-FFF2-40B4-BE49-F238E27FC236}">
                <a16:creationId xmlns:a16="http://schemas.microsoft.com/office/drawing/2014/main" id="{4CFB813E-690E-45C7-B619-1E5BE600E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800" y="498475"/>
            <a:ext cx="3771900" cy="461963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Ολοκληρωμένα Κυκλώματα </a:t>
            </a:r>
            <a:endParaRPr lang="en-US" altLang="en-US">
              <a:solidFill>
                <a:srgbClr val="FFFF99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9A29F2-BADB-4211-8B8F-5FA3BAF929BD}"/>
              </a:ext>
            </a:extLst>
          </p:cNvPr>
          <p:cNvSpPr txBox="1">
            <a:spLocks noChangeArrowheads="1"/>
          </p:cNvSpPr>
          <p:nvPr/>
        </p:nvSpPr>
        <p:spPr>
          <a:xfrm>
            <a:off x="439738" y="935038"/>
            <a:ext cx="8229600" cy="4525962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r>
              <a:rPr lang="el-GR" sz="2000" kern="0" dirty="0">
                <a:latin typeface="+mn-lt"/>
              </a:rPr>
              <a:t>Ένα ολοκληρωμένο κύκλωμα </a:t>
            </a:r>
            <a:r>
              <a:rPr lang="en-US" sz="2000" kern="0" dirty="0">
                <a:latin typeface="+mn-lt"/>
              </a:rPr>
              <a:t>(Integrated circuit) IC </a:t>
            </a:r>
            <a:r>
              <a:rPr lang="el-GR" sz="2000" kern="0" dirty="0">
                <a:latin typeface="+mn-lt"/>
              </a:rPr>
              <a:t>είναι ένας ημιαγωγός κρυσταλλικού  πυριτίου </a:t>
            </a:r>
            <a:r>
              <a:rPr lang="en-US" sz="2000" kern="0" dirty="0">
                <a:latin typeface="+mn-lt"/>
              </a:rPr>
              <a:t>(</a:t>
            </a:r>
            <a:r>
              <a:rPr lang="en-US" sz="2000" b="1" i="1" kern="0" dirty="0">
                <a:latin typeface="+mn-lt"/>
              </a:rPr>
              <a:t>chip</a:t>
            </a:r>
            <a:r>
              <a:rPr lang="en-US" sz="2000" kern="0" dirty="0">
                <a:latin typeface="+mn-lt"/>
              </a:rPr>
              <a:t>) </a:t>
            </a:r>
            <a:r>
              <a:rPr lang="el-GR" sz="2000" kern="0" dirty="0">
                <a:latin typeface="+mn-lt"/>
              </a:rPr>
              <a:t>που περιέχει τα ηλεκτρονικά συστατικά των πυλών</a:t>
            </a:r>
            <a:r>
              <a:rPr lang="en-US" sz="2000" kern="0" dirty="0">
                <a:latin typeface="+mn-lt"/>
              </a:rPr>
              <a:t>.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r>
              <a:rPr lang="el-GR" sz="2000" kern="0" dirty="0">
                <a:latin typeface="+mn-lt"/>
              </a:rPr>
              <a:t>Το </a:t>
            </a:r>
            <a:r>
              <a:rPr lang="en-US" sz="2000" kern="0" dirty="0">
                <a:latin typeface="+mn-lt"/>
              </a:rPr>
              <a:t>Chip </a:t>
            </a:r>
            <a:r>
              <a:rPr lang="el-GR" sz="2000" kern="0" dirty="0">
                <a:latin typeface="+mn-lt"/>
              </a:rPr>
              <a:t>τοποθετείται σε ένα πλαστικό ή κεραμικό πακέτο </a:t>
            </a:r>
            <a:r>
              <a:rPr lang="en-US" sz="2000" kern="0" dirty="0">
                <a:latin typeface="+mn-lt"/>
              </a:rPr>
              <a:t>(package).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r>
              <a:rPr lang="el-GR" sz="2000" kern="0" dirty="0">
                <a:latin typeface="+mn-lt"/>
              </a:rPr>
              <a:t>Οι ενώσεις συγκολλούνται από το </a:t>
            </a:r>
            <a:r>
              <a:rPr lang="en-US" sz="2000" kern="0" dirty="0">
                <a:latin typeface="+mn-lt"/>
              </a:rPr>
              <a:t>chip </a:t>
            </a:r>
            <a:r>
              <a:rPr lang="el-GR" sz="2000" kern="0" dirty="0">
                <a:latin typeface="+mn-lt"/>
              </a:rPr>
              <a:t>στις εξωτερικές ακίδες</a:t>
            </a:r>
            <a:r>
              <a:rPr lang="en-US" sz="2000" kern="0" dirty="0">
                <a:latin typeface="+mn-lt"/>
              </a:rPr>
              <a:t> (</a:t>
            </a:r>
            <a:r>
              <a:rPr lang="el-GR" sz="2000" kern="0" dirty="0">
                <a:latin typeface="+mn-lt"/>
              </a:rPr>
              <a:t>ή ποδαράκια – </a:t>
            </a:r>
            <a:r>
              <a:rPr lang="en-US" sz="2000" kern="0" dirty="0">
                <a:latin typeface="+mn-lt"/>
              </a:rPr>
              <a:t>pins).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r>
              <a:rPr lang="el-GR" sz="2000" kern="0" dirty="0">
                <a:latin typeface="+mn-lt"/>
              </a:rPr>
              <a:t>Ο αριθμός</a:t>
            </a:r>
            <a:r>
              <a:rPr lang="en-US" sz="2000" kern="0" dirty="0">
                <a:latin typeface="+mn-lt"/>
              </a:rPr>
              <a:t> </a:t>
            </a:r>
            <a:r>
              <a:rPr lang="el-GR" sz="2000" kern="0" dirty="0">
                <a:latin typeface="+mn-lt"/>
              </a:rPr>
              <a:t>των ακίδων ποικίλει </a:t>
            </a:r>
            <a:r>
              <a:rPr lang="en-US" sz="2000" kern="0" dirty="0">
                <a:latin typeface="+mn-lt"/>
              </a:rPr>
              <a:t>(</a:t>
            </a:r>
            <a:r>
              <a:rPr lang="el-GR" sz="2000" kern="0" dirty="0">
                <a:latin typeface="+mn-lt"/>
              </a:rPr>
              <a:t>εξαρτάται από την λειτουργικότητα του </a:t>
            </a:r>
            <a:r>
              <a:rPr lang="en-US" sz="2000" kern="0" dirty="0">
                <a:latin typeface="+mn-lt"/>
              </a:rPr>
              <a:t>chip)</a:t>
            </a:r>
          </a:p>
        </p:txBody>
      </p:sp>
      <p:graphicFrame>
        <p:nvGraphicFramePr>
          <p:cNvPr id="110596" name="Object 19">
            <a:extLst>
              <a:ext uri="{FF2B5EF4-FFF2-40B4-BE49-F238E27FC236}">
                <a16:creationId xmlns:a16="http://schemas.microsoft.com/office/drawing/2014/main" id="{3F20664F-2A33-4643-BC0C-FE15E332EB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4838" y="3370263"/>
          <a:ext cx="7315200" cy="257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8" name="CorelDRAW" r:id="rId4" imgW="4317893" imgH="1517660" progId="CorelDRAW.Graphic.13">
                  <p:embed/>
                </p:oleObj>
              </mc:Choice>
              <mc:Fallback>
                <p:oleObj name="CorelDRAW" r:id="rId4" imgW="4317893" imgH="1517660" progId="CorelDRAW.Graphic.1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8" y="3370263"/>
                        <a:ext cx="7315200" cy="257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7" name="Text Box 20">
            <a:extLst>
              <a:ext uri="{FF2B5EF4-FFF2-40B4-BE49-F238E27FC236}">
                <a16:creationId xmlns:a16="http://schemas.microsoft.com/office/drawing/2014/main" id="{54718565-7211-4E04-83BE-D33F7A25B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238" y="5884863"/>
            <a:ext cx="609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DIP package                           			SOIC package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8">
            <a:extLst>
              <a:ext uri="{FF2B5EF4-FFF2-40B4-BE49-F238E27FC236}">
                <a16:creationId xmlns:a16="http://schemas.microsoft.com/office/drawing/2014/main" id="{8BADC2D7-A275-4A13-909F-1448F8253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800" y="498475"/>
            <a:ext cx="3771900" cy="461963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Ολοκληρωμένα Κυκλώματα </a:t>
            </a:r>
            <a:endParaRPr lang="en-US" altLang="en-US">
              <a:solidFill>
                <a:srgbClr val="FFFF99"/>
              </a:solidFill>
            </a:endParaRPr>
          </a:p>
        </p:txBody>
      </p:sp>
      <p:pic>
        <p:nvPicPr>
          <p:cNvPr id="112643" name="Picture 2">
            <a:extLst>
              <a:ext uri="{FF2B5EF4-FFF2-40B4-BE49-F238E27FC236}">
                <a16:creationId xmlns:a16="http://schemas.microsoft.com/office/drawing/2014/main" id="{D22515C1-43A6-4BFD-8486-909BEEF36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1028700"/>
            <a:ext cx="7967662" cy="248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4" name="Picture 3">
            <a:extLst>
              <a:ext uri="{FF2B5EF4-FFF2-40B4-BE49-F238E27FC236}">
                <a16:creationId xmlns:a16="http://schemas.microsoft.com/office/drawing/2014/main" id="{6DC9FFBE-2F8B-4FB2-BB32-CF5E58746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3592513"/>
            <a:ext cx="3065463" cy="257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2645" name="Straight Arrow Connector 2">
            <a:extLst>
              <a:ext uri="{FF2B5EF4-FFF2-40B4-BE49-F238E27FC236}">
                <a16:creationId xmlns:a16="http://schemas.microsoft.com/office/drawing/2014/main" id="{A14B15F4-F1D1-4482-9F54-D4145FF1C1B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194050" y="2949575"/>
            <a:ext cx="412750" cy="642938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8">
            <a:extLst>
              <a:ext uri="{FF2B5EF4-FFF2-40B4-BE49-F238E27FC236}">
                <a16:creationId xmlns:a16="http://schemas.microsoft.com/office/drawing/2014/main" id="{3EE44331-52C5-48C0-B7FB-BFFEC6A1A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463" y="550863"/>
            <a:ext cx="3003550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Επίπεδα ολοκλήρωσης</a:t>
            </a:r>
            <a:endParaRPr lang="en-US" altLang="en-US">
              <a:solidFill>
                <a:srgbClr val="FFFF99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A6B8410-351E-4813-A6B5-049260F890E4}"/>
              </a:ext>
            </a:extLst>
          </p:cNvPr>
          <p:cNvSpPr txBox="1">
            <a:spLocks noChangeArrowheads="1"/>
          </p:cNvSpPr>
          <p:nvPr/>
        </p:nvSpPr>
        <p:spPr>
          <a:xfrm>
            <a:off x="379413" y="1133475"/>
            <a:ext cx="7888287" cy="54864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r>
              <a:rPr lang="el-GR" sz="2000" b="1" i="1" u="sng" kern="0" dirty="0">
                <a:latin typeface="+mn-lt"/>
              </a:rPr>
              <a:t>Ολοκλήρωση Μικρής Κλίμακας </a:t>
            </a:r>
            <a:r>
              <a:rPr lang="en-US" sz="2000" b="1" i="1" u="sng" kern="0" dirty="0">
                <a:latin typeface="+mn-lt"/>
              </a:rPr>
              <a:t>(SSI)</a:t>
            </a:r>
            <a:br>
              <a:rPr lang="en-US" sz="2000" b="1" i="1" u="sng" kern="0" dirty="0">
                <a:latin typeface="+mn-lt"/>
              </a:rPr>
            </a:br>
            <a:r>
              <a:rPr lang="el-GR" sz="2000" kern="0" dirty="0">
                <a:latin typeface="+mn-lt"/>
              </a:rPr>
              <a:t>Κάθε πακέτο αποτελείται από διάφορες ανεξάρτητες πύλες</a:t>
            </a:r>
            <a:r>
              <a:rPr lang="en-US" sz="2000" kern="0" dirty="0">
                <a:latin typeface="+mn-lt"/>
              </a:rPr>
              <a:t> (&lt;10) (</a:t>
            </a:r>
            <a:r>
              <a:rPr lang="el-GR" sz="2000" kern="0" dirty="0">
                <a:latin typeface="+mn-lt"/>
              </a:rPr>
              <a:t>όπως και αυτές στο </a:t>
            </a:r>
            <a:r>
              <a:rPr lang="en-US" sz="2000" kern="0" dirty="0">
                <a:latin typeface="+mn-lt"/>
              </a:rPr>
              <a:t>H/W lab kit</a:t>
            </a:r>
            <a:r>
              <a:rPr lang="el-GR" sz="2000" kern="0" dirty="0">
                <a:latin typeface="+mn-lt"/>
              </a:rPr>
              <a:t> σας</a:t>
            </a:r>
            <a:r>
              <a:rPr lang="en-US" sz="2000" kern="0" dirty="0">
                <a:latin typeface="+mn-lt"/>
              </a:rPr>
              <a:t>)</a:t>
            </a:r>
            <a:br>
              <a:rPr lang="el-GR" sz="2000" kern="0" dirty="0">
                <a:latin typeface="+mn-lt"/>
              </a:rPr>
            </a:br>
            <a:endParaRPr lang="en-US" sz="2000" kern="0" dirty="0"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r>
              <a:rPr lang="el-GR" sz="2000" b="1" i="1" u="sng" kern="0" dirty="0">
                <a:latin typeface="+mn-lt"/>
              </a:rPr>
              <a:t>Ολοκλήρωση Μεσαίας Κλίμακα</a:t>
            </a:r>
            <a:r>
              <a:rPr lang="en-US" sz="2000" b="1" i="1" u="sng" kern="0" dirty="0">
                <a:latin typeface="+mn-lt"/>
              </a:rPr>
              <a:t>(MSI)</a:t>
            </a:r>
            <a:br>
              <a:rPr lang="en-US" sz="2000" b="1" i="1" kern="0" dirty="0">
                <a:latin typeface="+mn-lt"/>
              </a:rPr>
            </a:br>
            <a:r>
              <a:rPr lang="el-GR" sz="2000" kern="0" dirty="0">
                <a:latin typeface="+mn-lt"/>
              </a:rPr>
              <a:t>Κάθε </a:t>
            </a:r>
            <a:r>
              <a:rPr lang="en-US" sz="2000" kern="0" dirty="0">
                <a:latin typeface="+mn-lt"/>
              </a:rPr>
              <a:t>chip</a:t>
            </a:r>
            <a:r>
              <a:rPr lang="el-GR" sz="2000" kern="0" dirty="0">
                <a:latin typeface="+mn-lt"/>
              </a:rPr>
              <a:t> αποτελείται από</a:t>
            </a:r>
            <a:r>
              <a:rPr lang="en-US" sz="2000" kern="0" dirty="0">
                <a:latin typeface="+mn-lt"/>
              </a:rPr>
              <a:t> 10-10.000 </a:t>
            </a:r>
            <a:r>
              <a:rPr lang="el-GR" sz="2000" kern="0" dirty="0">
                <a:latin typeface="+mn-lt"/>
              </a:rPr>
              <a:t>πύλες</a:t>
            </a:r>
            <a:r>
              <a:rPr lang="en-US" sz="2000" kern="0" dirty="0">
                <a:latin typeface="+mn-lt"/>
              </a:rPr>
              <a:t>. </a:t>
            </a:r>
            <a:r>
              <a:rPr lang="el-GR" sz="2000" kern="0" dirty="0">
                <a:latin typeface="+mn-lt"/>
              </a:rPr>
              <a:t>Εκτελεί βασικές ψηφιακές συναρτήσεις όπως</a:t>
            </a:r>
            <a:r>
              <a:rPr lang="en-US" sz="2000" kern="0" dirty="0">
                <a:latin typeface="+mn-lt"/>
              </a:rPr>
              <a:t> </a:t>
            </a:r>
            <a:r>
              <a:rPr lang="el-GR" sz="2000" kern="0" dirty="0">
                <a:latin typeface="+mn-lt"/>
              </a:rPr>
              <a:t>πρόσθεση </a:t>
            </a:r>
            <a:r>
              <a:rPr lang="en-US" sz="2000" kern="0" dirty="0">
                <a:latin typeface="+mn-lt"/>
              </a:rPr>
              <a:t>4-bit.</a:t>
            </a:r>
            <a:r>
              <a:rPr lang="el-GR" sz="2000" kern="0" dirty="0">
                <a:latin typeface="+mn-lt"/>
              </a:rPr>
              <a:t> (αποκωδικοποιητές, αθροιστές, </a:t>
            </a:r>
            <a:r>
              <a:rPr lang="el-GR" sz="2000" kern="0" dirty="0" err="1">
                <a:latin typeface="+mn-lt"/>
              </a:rPr>
              <a:t>πολυπλέκτες</a:t>
            </a:r>
            <a:r>
              <a:rPr lang="el-GR" sz="2000" kern="0" dirty="0">
                <a:latin typeface="+mn-lt"/>
              </a:rPr>
              <a:t>, </a:t>
            </a:r>
            <a:r>
              <a:rPr lang="el-GR" sz="2000" kern="0" dirty="0" err="1">
                <a:latin typeface="+mn-lt"/>
              </a:rPr>
              <a:t>καταχωρητές</a:t>
            </a:r>
            <a:r>
              <a:rPr lang="el-GR" sz="2000" kern="0" dirty="0">
                <a:latin typeface="+mn-lt"/>
              </a:rPr>
              <a:t>, μετρητές </a:t>
            </a:r>
            <a:r>
              <a:rPr lang="el-GR" sz="2000" kern="0" dirty="0" err="1">
                <a:latin typeface="+mn-lt"/>
              </a:rPr>
              <a:t>κ.α</a:t>
            </a:r>
            <a:r>
              <a:rPr lang="el-GR" sz="2000" kern="0" dirty="0">
                <a:latin typeface="+mn-lt"/>
              </a:rPr>
              <a:t>)</a:t>
            </a:r>
            <a:br>
              <a:rPr lang="el-GR" sz="2000" kern="0" dirty="0">
                <a:latin typeface="+mn-lt"/>
              </a:rPr>
            </a:br>
            <a:endParaRPr lang="en-US" sz="2000" kern="0" dirty="0"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r>
              <a:rPr lang="el-GR" sz="2000" b="1" i="1" u="sng" kern="0" dirty="0">
                <a:latin typeface="+mn-lt"/>
              </a:rPr>
              <a:t>Ολοκλήρωση Μεγάλης Κλίμακας</a:t>
            </a:r>
            <a:r>
              <a:rPr lang="el-GR" sz="2000" kern="0" dirty="0">
                <a:latin typeface="+mn-lt"/>
              </a:rPr>
              <a:t> </a:t>
            </a:r>
            <a:r>
              <a:rPr lang="en-US" sz="2000" b="1" i="1" u="sng" kern="0" dirty="0">
                <a:latin typeface="+mn-lt"/>
              </a:rPr>
              <a:t>(LSI)</a:t>
            </a:r>
            <a:br>
              <a:rPr lang="en-US" sz="2000" b="1" i="1" kern="0" dirty="0">
                <a:latin typeface="+mn-lt"/>
              </a:rPr>
            </a:br>
            <a:r>
              <a:rPr lang="el-GR" sz="2000" kern="0" dirty="0">
                <a:latin typeface="+mn-lt"/>
              </a:rPr>
              <a:t>Κάθε </a:t>
            </a:r>
            <a:r>
              <a:rPr lang="en-US" sz="2000" kern="0" dirty="0">
                <a:latin typeface="+mn-lt"/>
              </a:rPr>
              <a:t>chip</a:t>
            </a:r>
            <a:r>
              <a:rPr lang="el-GR" sz="2000" kern="0" dirty="0">
                <a:latin typeface="+mn-lt"/>
              </a:rPr>
              <a:t> αποτελείται από μερικές χιλιάδες πύλες</a:t>
            </a:r>
            <a:r>
              <a:rPr lang="en-US" sz="2000" kern="0" dirty="0">
                <a:latin typeface="+mn-lt"/>
              </a:rPr>
              <a:t>. </a:t>
            </a:r>
            <a:r>
              <a:rPr lang="el-GR" sz="2000" kern="0" dirty="0">
                <a:latin typeface="+mn-lt"/>
              </a:rPr>
              <a:t>Χρησιμοποιείται για την υλοποίηση ψηφιακών συστημάτων όπως μικρούς επεξεργαστές και </a:t>
            </a:r>
            <a:r>
              <a:rPr lang="en-US" sz="2000" kern="0" dirty="0">
                <a:latin typeface="+mn-lt"/>
              </a:rPr>
              <a:t>chip </a:t>
            </a:r>
            <a:r>
              <a:rPr lang="el-GR" sz="2000" kern="0" dirty="0">
                <a:latin typeface="+mn-lt"/>
              </a:rPr>
              <a:t>μνήμης.</a:t>
            </a:r>
            <a:br>
              <a:rPr lang="el-GR" sz="2000" kern="0" dirty="0">
                <a:latin typeface="+mn-lt"/>
              </a:rPr>
            </a:br>
            <a:endParaRPr lang="el-GR" sz="2000" kern="0" dirty="0"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r>
              <a:rPr lang="el-GR" sz="2000" b="1" i="1" u="sng" kern="0" dirty="0">
                <a:latin typeface="+mn-lt"/>
              </a:rPr>
              <a:t>Ολοκλήρωση Πολύ Μεγάλης Κλίμακας</a:t>
            </a:r>
            <a:r>
              <a:rPr lang="el-GR" sz="2000" kern="0" dirty="0">
                <a:latin typeface="+mn-lt"/>
              </a:rPr>
              <a:t> </a:t>
            </a:r>
            <a:r>
              <a:rPr lang="en-US" sz="2000" b="1" i="1" u="sng" kern="0" dirty="0">
                <a:latin typeface="+mn-lt"/>
              </a:rPr>
              <a:t>(VLSI)</a:t>
            </a:r>
            <a:br>
              <a:rPr lang="en-US" sz="2000" b="1" kern="0" dirty="0">
                <a:latin typeface="+mn-lt"/>
              </a:rPr>
            </a:br>
            <a:r>
              <a:rPr lang="el-GR" sz="2000" kern="0" dirty="0">
                <a:latin typeface="+mn-lt"/>
              </a:rPr>
              <a:t>Κάθε </a:t>
            </a:r>
            <a:r>
              <a:rPr lang="en-US" sz="2000" kern="0" dirty="0">
                <a:latin typeface="+mn-lt"/>
              </a:rPr>
              <a:t>chip</a:t>
            </a:r>
            <a:r>
              <a:rPr lang="el-GR" sz="2000" kern="0" dirty="0">
                <a:latin typeface="+mn-lt"/>
              </a:rPr>
              <a:t> αποτελείται από μερικές χιλιάδες ως και 100 εκατομμύρια πύλες ή και περισσότερες, όπως για παράδειγμα οι μικροεπεξεργαστές</a:t>
            </a:r>
            <a:r>
              <a:rPr lang="en-US" sz="2000" kern="0" dirty="0">
                <a:latin typeface="+mn-lt"/>
              </a:rPr>
              <a:t>.</a:t>
            </a:r>
            <a:r>
              <a:rPr lang="el-GR" sz="2000" kern="0" dirty="0">
                <a:latin typeface="+mn-lt"/>
              </a:rPr>
              <a:t> Λόγω του μικρού μεγέθους τους και του χαμηλού κόστους έχουν φέρει επανάσταση στην τεχνολογία σχεδιασμού υπολογιστικών συστημάτων δίνοντας τη δυνατότητα υλοποίησης κυκλωμάτων που προηγουμένως ήταν οικονομικά αδύνατη.</a:t>
            </a:r>
            <a:endParaRPr lang="en-US" sz="2000" b="1" i="1" kern="0" dirty="0">
              <a:latin typeface="+mn-lt"/>
            </a:endParaRP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endParaRPr lang="en-US" sz="2000" b="1" i="1" kern="0" dirty="0">
              <a:latin typeface="+mn-lt"/>
            </a:endParaRP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endParaRPr lang="en-US" sz="2000" b="1" i="1" kern="0" dirty="0">
              <a:latin typeface="+mn-l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8">
            <a:extLst>
              <a:ext uri="{FF2B5EF4-FFF2-40B4-BE49-F238E27FC236}">
                <a16:creationId xmlns:a16="http://schemas.microsoft.com/office/drawing/2014/main" id="{B9A83DB3-5B1C-4202-878C-DB78DC73A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4613" y="576263"/>
            <a:ext cx="4083050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Οικογένειες Ψηφιακής Λογικής</a:t>
            </a:r>
            <a:endParaRPr lang="en-US" altLang="en-US">
              <a:solidFill>
                <a:srgbClr val="FFFF99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A4F9B1-48D2-422F-A5E3-71FACCEB1F3A}"/>
              </a:ext>
            </a:extLst>
          </p:cNvPr>
          <p:cNvSpPr txBox="1">
            <a:spLocks noChangeArrowheads="1"/>
          </p:cNvSpPr>
          <p:nvPr/>
        </p:nvSpPr>
        <p:spPr>
          <a:xfrm>
            <a:off x="608013" y="1592263"/>
            <a:ext cx="7605712" cy="4525962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r>
              <a:rPr lang="el-GR" kern="0" dirty="0">
                <a:latin typeface="+mn-lt"/>
              </a:rPr>
              <a:t>Τα </a:t>
            </a:r>
            <a:r>
              <a:rPr lang="en-US" kern="0" dirty="0">
                <a:latin typeface="+mn-lt"/>
              </a:rPr>
              <a:t>ICs </a:t>
            </a:r>
            <a:r>
              <a:rPr lang="el-GR" kern="0" dirty="0">
                <a:latin typeface="+mn-lt"/>
              </a:rPr>
              <a:t>κατηγοριοποιούνται όχι μόνο ανάλογα με την πολυπλοκότητα αλλά και βάση της τεχνολογίας του κυκλώματος που είναι κατασκευασμένα.</a:t>
            </a:r>
            <a:r>
              <a:rPr lang="en-US" kern="0" dirty="0">
                <a:latin typeface="+mn-lt"/>
              </a:rPr>
              <a:t> </a:t>
            </a:r>
            <a:endParaRPr lang="el-GR" kern="0" dirty="0">
              <a:latin typeface="+mn-lt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r>
              <a:rPr lang="el-GR" kern="0" dirty="0">
                <a:latin typeface="+mn-lt"/>
              </a:rPr>
              <a:t>Για αυτό χρησιμοποιείται ο όρος </a:t>
            </a:r>
            <a:r>
              <a:rPr lang="el-GR" b="1" i="1" kern="0" dirty="0">
                <a:solidFill>
                  <a:srgbClr val="FF0000"/>
                </a:solidFill>
                <a:latin typeface="+mn-lt"/>
              </a:rPr>
              <a:t>οικογένεια ψηφιακής λογικής</a:t>
            </a:r>
            <a:r>
              <a:rPr lang="en-US" kern="0" dirty="0">
                <a:latin typeface="+mn-lt"/>
              </a:rPr>
              <a:t>.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r>
              <a:rPr lang="el-GR" kern="0" dirty="0">
                <a:latin typeface="+mn-lt"/>
              </a:rPr>
              <a:t>Κάθε οικογένεια έχει τα δικά της βασικά ηλεκτρονικά κυκλώματα</a:t>
            </a:r>
            <a:r>
              <a:rPr lang="en-US" kern="0" dirty="0">
                <a:latin typeface="+mn-lt"/>
              </a:rPr>
              <a:t> </a:t>
            </a:r>
            <a:r>
              <a:rPr lang="el-GR" kern="0" dirty="0">
                <a:latin typeface="+mn-lt"/>
              </a:rPr>
              <a:t>που χρησιμοποιούνται για την κατασκευή πολύπλοκων ψηφιακών κυκλωμάτων</a:t>
            </a:r>
            <a:r>
              <a:rPr lang="en-US" kern="0" dirty="0">
                <a:latin typeface="+mn-lt"/>
              </a:rPr>
              <a:t>.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r>
              <a:rPr lang="el-GR" kern="0" dirty="0">
                <a:latin typeface="+mn-lt"/>
              </a:rPr>
              <a:t>Διάφορες οικογένειες ψηφιακής λογικής έχουν παρουσιαστεί και χρησιμοποιηθεί τα τελευταία χρόνια</a:t>
            </a:r>
            <a:r>
              <a:rPr lang="en-US" kern="0" dirty="0">
                <a:latin typeface="+mn-lt"/>
              </a:rPr>
              <a:t>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endParaRPr lang="en-US" kern="0" dirty="0">
              <a:latin typeface="+mn-l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8">
            <a:extLst>
              <a:ext uri="{FF2B5EF4-FFF2-40B4-BE49-F238E27FC236}">
                <a16:creationId xmlns:a16="http://schemas.microsoft.com/office/drawing/2014/main" id="{4517B1ED-67B1-47DC-999B-2EB6E1E82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2225" y="511175"/>
            <a:ext cx="4084638" cy="461963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Οικογένειες Ψηφιακής Λογικής</a:t>
            </a:r>
            <a:endParaRPr lang="en-US" altLang="en-US">
              <a:solidFill>
                <a:srgbClr val="FFFF99"/>
              </a:solidFill>
            </a:endParaRPr>
          </a:p>
        </p:txBody>
      </p:sp>
      <p:pic>
        <p:nvPicPr>
          <p:cNvPr id="118787" name="Picture 3">
            <a:extLst>
              <a:ext uri="{FF2B5EF4-FFF2-40B4-BE49-F238E27FC236}">
                <a16:creationId xmlns:a16="http://schemas.microsoft.com/office/drawing/2014/main" id="{59B9107B-816A-4A90-A2E8-68EA35DBA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1392238"/>
            <a:ext cx="7789863" cy="454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27DC3306-D3D2-4B39-B62C-452586AC8140}"/>
              </a:ext>
            </a:extLst>
          </p:cNvPr>
          <p:cNvSpPr/>
          <p:nvPr/>
        </p:nvSpPr>
        <p:spPr>
          <a:xfrm>
            <a:off x="50800" y="4011613"/>
            <a:ext cx="593725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1">
            <a:extLst>
              <a:ext uri="{FF2B5EF4-FFF2-40B4-BE49-F238E27FC236}">
                <a16:creationId xmlns:a16="http://schemas.microsoft.com/office/drawing/2014/main" id="{2A7B0C7A-C135-4EFC-921B-FDA7507C8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21104" r="22502" b="4984"/>
          <a:stretch>
            <a:fillRect/>
          </a:stretch>
        </p:blipFill>
        <p:spPr bwMode="auto">
          <a:xfrm>
            <a:off x="769938" y="801688"/>
            <a:ext cx="7683500" cy="540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858" name="Object 8">
            <a:extLst>
              <a:ext uri="{FF2B5EF4-FFF2-40B4-BE49-F238E27FC236}">
                <a16:creationId xmlns:a16="http://schemas.microsoft.com/office/drawing/2014/main" id="{594132C4-CFE3-489F-8FEF-CAFD38BEE7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1503363"/>
          <a:ext cx="6380163" cy="407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0" name="CorelDRAW" r:id="rId4" imgW="5292932" imgH="3381898" progId="CorelDRAW.Graphic.13">
                  <p:embed/>
                </p:oleObj>
              </mc:Choice>
              <mc:Fallback>
                <p:oleObj name="CorelDRAW" r:id="rId4" imgW="5292932" imgH="3381898" progId="CorelDRAW.Graphic.1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503363"/>
                        <a:ext cx="6380163" cy="407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59" name="Rectangle 8">
            <a:extLst>
              <a:ext uri="{FF2B5EF4-FFF2-40B4-BE49-F238E27FC236}">
                <a16:creationId xmlns:a16="http://schemas.microsoft.com/office/drawing/2014/main" id="{724FEB1A-5625-44F3-9E51-A544AFC8C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425" y="550863"/>
            <a:ext cx="6115050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Ολοκληρωμένα Κυκλώματα Ψηφιακής Λογικής</a:t>
            </a:r>
            <a:endParaRPr lang="en-US" altLang="en-US">
              <a:solidFill>
                <a:srgbClr val="FFFF9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16">
            <a:extLst>
              <a:ext uri="{FF2B5EF4-FFF2-40B4-BE49-F238E27FC236}">
                <a16:creationId xmlns:a16="http://schemas.microsoft.com/office/drawing/2014/main" id="{2FB8EEF7-B408-4C53-AC25-D73680B6A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14400"/>
            <a:ext cx="76962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l-GR" altLang="en-US"/>
              <a:t>Στην Άλγεβρα </a:t>
            </a:r>
            <a:r>
              <a:rPr lang="en-US" altLang="en-US"/>
              <a:t>Boole </a:t>
            </a:r>
            <a:r>
              <a:rPr lang="el-GR" altLang="en-US"/>
              <a:t>μια </a:t>
            </a:r>
            <a:r>
              <a:rPr lang="el-GR" altLang="en-US" b="1"/>
              <a:t>μεταβλητή (</a:t>
            </a:r>
            <a:r>
              <a:rPr lang="en-US" altLang="en-US" b="1"/>
              <a:t>variable </a:t>
            </a:r>
            <a:r>
              <a:rPr lang="el-GR" altLang="en-US" b="1"/>
              <a:t>) </a:t>
            </a:r>
            <a:r>
              <a:rPr lang="el-GR" altLang="en-US"/>
              <a:t>είναι ένα σύμβολο που αναπαριστά μια συνθήκη, ενέργεια ή δεδομένα. Μπορεί να έχει τιμή 1, 0. Το </a:t>
            </a:r>
            <a:r>
              <a:rPr lang="el-GR" altLang="en-US" b="1"/>
              <a:t>συμπλήρωμα (</a:t>
            </a:r>
            <a:r>
              <a:rPr lang="en-US" altLang="en-US" b="1"/>
              <a:t>complement </a:t>
            </a:r>
            <a:r>
              <a:rPr lang="el-GR" altLang="en-US" b="1"/>
              <a:t>) </a:t>
            </a:r>
            <a:r>
              <a:rPr lang="el-GR" altLang="en-US"/>
              <a:t>εκφράζει την αντίστροφη τιμή μιας μεταβλητής και δηλώνεται με μια γραμμή πάνω απο την μεταβλητή (π.χ Α )</a:t>
            </a:r>
          </a:p>
          <a:p>
            <a:pPr algn="just" eaLnBrk="1" hangingPunct="1">
              <a:spcBef>
                <a:spcPct val="50000"/>
              </a:spcBef>
            </a:pPr>
            <a:r>
              <a:rPr lang="el-GR" altLang="en-US"/>
              <a:t>Η </a:t>
            </a:r>
            <a:r>
              <a:rPr lang="el-GR" altLang="en-US" b="1"/>
              <a:t>άθροιση</a:t>
            </a:r>
            <a:r>
              <a:rPr lang="el-GR" altLang="en-US"/>
              <a:t> είναι ισοδύναμη με την πράξη </a:t>
            </a:r>
            <a:r>
              <a:rPr lang="en-US" altLang="en-US" b="1"/>
              <a:t>OR</a:t>
            </a:r>
            <a:endParaRPr lang="el-GR" altLang="en-US" b="1"/>
          </a:p>
        </p:txBody>
      </p:sp>
      <p:sp>
        <p:nvSpPr>
          <p:cNvPr id="38915" name="Rectangle 29">
            <a:extLst>
              <a:ext uri="{FF2B5EF4-FFF2-40B4-BE49-F238E27FC236}">
                <a16:creationId xmlns:a16="http://schemas.microsoft.com/office/drawing/2014/main" id="{CADEB375-5064-4CE4-A97F-1E61E6E67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533400"/>
            <a:ext cx="2357438" cy="461963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FF99"/>
                </a:solidFill>
              </a:rPr>
              <a:t>Boolean </a:t>
            </a:r>
            <a:r>
              <a:rPr lang="el-GR" altLang="en-US">
                <a:solidFill>
                  <a:srgbClr val="FFFF99"/>
                </a:solidFill>
              </a:rPr>
              <a:t>Αθροιση</a:t>
            </a:r>
            <a:endParaRPr lang="en-US" altLang="en-US">
              <a:solidFill>
                <a:srgbClr val="FFFF99"/>
              </a:solidFill>
            </a:endParaRPr>
          </a:p>
        </p:txBody>
      </p:sp>
      <p:sp>
        <p:nvSpPr>
          <p:cNvPr id="3102" name="Line 30">
            <a:extLst>
              <a:ext uri="{FF2B5EF4-FFF2-40B4-BE49-F238E27FC236}">
                <a16:creationId xmlns:a16="http://schemas.microsoft.com/office/drawing/2014/main" id="{B69E43D2-AAB7-49E0-A8AA-37787A0222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5413" y="2841625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grpSp>
        <p:nvGrpSpPr>
          <p:cNvPr id="2" name="Group 44">
            <a:extLst>
              <a:ext uri="{FF2B5EF4-FFF2-40B4-BE49-F238E27FC236}">
                <a16:creationId xmlns:a16="http://schemas.microsoft.com/office/drawing/2014/main" id="{9F4E2552-8895-40E4-98C0-3221D14713D3}"/>
              </a:ext>
            </a:extLst>
          </p:cNvPr>
          <p:cNvGrpSpPr>
            <a:grpSpLocks/>
          </p:cNvGrpSpPr>
          <p:nvPr/>
        </p:nvGrpSpPr>
        <p:grpSpPr bwMode="auto">
          <a:xfrm>
            <a:off x="2093913" y="4864100"/>
            <a:ext cx="6400800" cy="701675"/>
            <a:chOff x="1287" y="2658"/>
            <a:chExt cx="4032" cy="442"/>
          </a:xfrm>
        </p:grpSpPr>
        <p:sp>
          <p:nvSpPr>
            <p:cNvPr id="38929" name="Text Box 35">
              <a:extLst>
                <a:ext uri="{FF2B5EF4-FFF2-40B4-BE49-F238E27FC236}">
                  <a16:creationId xmlns:a16="http://schemas.microsoft.com/office/drawing/2014/main" id="{EEA28101-2CCE-484B-8782-2BDC388F3F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7" y="2658"/>
              <a:ext cx="403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l-GR" altLang="en-US" sz="2000"/>
                <a:t>Καθορίστε τις τιμές των μεταβλητών </a:t>
              </a:r>
              <a:r>
                <a:rPr lang="en-US" altLang="en-US" sz="2000"/>
                <a:t>A</a:t>
              </a:r>
              <a:r>
                <a:rPr lang="en-US" altLang="en-US" sz="2000" i="1"/>
                <a:t>, B,</a:t>
              </a:r>
              <a:r>
                <a:rPr lang="en-US" altLang="en-US" sz="2000"/>
                <a:t> </a:t>
              </a:r>
              <a:r>
                <a:rPr lang="el-GR" altLang="en-US" sz="2000"/>
                <a:t>και</a:t>
              </a:r>
              <a:r>
                <a:rPr lang="en-US" altLang="en-US" sz="2000"/>
                <a:t> </a:t>
              </a:r>
              <a:r>
                <a:rPr lang="en-US" altLang="en-US" sz="2000" i="1"/>
                <a:t>C</a:t>
              </a:r>
              <a:r>
                <a:rPr lang="en-US" altLang="en-US" sz="2000"/>
                <a:t> </a:t>
              </a:r>
              <a:r>
                <a:rPr lang="el-GR" altLang="en-US" sz="2000"/>
                <a:t>ώστε να ισχύει</a:t>
              </a:r>
              <a:r>
                <a:rPr lang="en-US" altLang="en-US" sz="2000"/>
                <a:t> </a:t>
              </a:r>
              <a:r>
                <a:rPr lang="en-US" altLang="en-US" sz="2000" i="1"/>
                <a:t>A + B + C</a:t>
              </a:r>
              <a:r>
                <a:rPr lang="en-US" altLang="en-US" sz="2000"/>
                <a:t> = 0?</a:t>
              </a:r>
            </a:p>
          </p:txBody>
        </p:sp>
        <p:sp>
          <p:nvSpPr>
            <p:cNvPr id="38930" name="Line 37">
              <a:extLst>
                <a:ext uri="{FF2B5EF4-FFF2-40B4-BE49-F238E27FC236}">
                  <a16:creationId xmlns:a16="http://schemas.microsoft.com/office/drawing/2014/main" id="{3BFEFEB9-37DD-4009-94AA-A5689EC3DB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896"/>
              <a:ext cx="15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8931" name="Line 38">
              <a:extLst>
                <a:ext uri="{FF2B5EF4-FFF2-40B4-BE49-F238E27FC236}">
                  <a16:creationId xmlns:a16="http://schemas.microsoft.com/office/drawing/2014/main" id="{4070D75A-DB8A-410C-BACB-6D217DA8D5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9" y="2894"/>
              <a:ext cx="15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3114" name="Text Box 42">
            <a:extLst>
              <a:ext uri="{FF2B5EF4-FFF2-40B4-BE49-F238E27FC236}">
                <a16:creationId xmlns:a16="http://schemas.microsoft.com/office/drawing/2014/main" id="{8AD20545-9A94-44B1-B0D4-D9985EFB6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2013" y="5548313"/>
            <a:ext cx="6096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l-GR" altLang="en-US" sz="2000">
                <a:solidFill>
                  <a:srgbClr val="000000"/>
                </a:solidFill>
              </a:rPr>
              <a:t>Κάθε μεταβλητή  του αθροίσματος πρέπει να είναι </a:t>
            </a:r>
            <a:r>
              <a:rPr lang="en-US" altLang="en-US" sz="2000">
                <a:solidFill>
                  <a:srgbClr val="000000"/>
                </a:solidFill>
              </a:rPr>
              <a:t>0</a:t>
            </a:r>
            <a:r>
              <a:rPr lang="el-GR" altLang="en-US" sz="2000">
                <a:solidFill>
                  <a:srgbClr val="000000"/>
                </a:solidFill>
              </a:rPr>
              <a:t>. </a:t>
            </a:r>
            <a:br>
              <a:rPr lang="el-GR" altLang="en-US" sz="2000">
                <a:solidFill>
                  <a:srgbClr val="000000"/>
                </a:solidFill>
              </a:rPr>
            </a:br>
            <a:r>
              <a:rPr lang="el-GR" altLang="en-US" sz="2000">
                <a:solidFill>
                  <a:srgbClr val="000000"/>
                </a:solidFill>
              </a:rPr>
              <a:t>Άρα</a:t>
            </a:r>
            <a:r>
              <a:rPr lang="en-US" altLang="en-US" sz="2000">
                <a:solidFill>
                  <a:srgbClr val="000000"/>
                </a:solidFill>
              </a:rPr>
              <a:t> </a:t>
            </a:r>
            <a:r>
              <a:rPr lang="en-US" altLang="en-US" sz="2000" i="1">
                <a:solidFill>
                  <a:srgbClr val="000000"/>
                </a:solidFill>
              </a:rPr>
              <a:t>A</a:t>
            </a:r>
            <a:r>
              <a:rPr lang="en-US" altLang="en-US" sz="2000">
                <a:solidFill>
                  <a:srgbClr val="000000"/>
                </a:solidFill>
              </a:rPr>
              <a:t> = 1, </a:t>
            </a:r>
            <a:r>
              <a:rPr lang="en-US" altLang="en-US" sz="2000" i="1">
                <a:solidFill>
                  <a:srgbClr val="000000"/>
                </a:solidFill>
              </a:rPr>
              <a:t>B</a:t>
            </a:r>
            <a:r>
              <a:rPr lang="en-US" altLang="en-US" sz="2000">
                <a:solidFill>
                  <a:srgbClr val="000000"/>
                </a:solidFill>
              </a:rPr>
              <a:t> = 0 </a:t>
            </a:r>
            <a:r>
              <a:rPr lang="el-GR" altLang="en-US" sz="2000">
                <a:solidFill>
                  <a:srgbClr val="000000"/>
                </a:solidFill>
              </a:rPr>
              <a:t>και</a:t>
            </a:r>
            <a:r>
              <a:rPr lang="en-US" altLang="en-US" sz="2000">
                <a:solidFill>
                  <a:srgbClr val="000000"/>
                </a:solidFill>
              </a:rPr>
              <a:t> </a:t>
            </a:r>
            <a:r>
              <a:rPr lang="en-US" altLang="en-US" sz="2000" i="1">
                <a:solidFill>
                  <a:srgbClr val="000000"/>
                </a:solidFill>
              </a:rPr>
              <a:t>C</a:t>
            </a:r>
            <a:r>
              <a:rPr lang="en-US" altLang="en-US" sz="2000">
                <a:solidFill>
                  <a:srgbClr val="000000"/>
                </a:solidFill>
              </a:rPr>
              <a:t> = 1.</a:t>
            </a:r>
          </a:p>
        </p:txBody>
      </p:sp>
      <p:sp>
        <p:nvSpPr>
          <p:cNvPr id="19" name="WordArt 17">
            <a:extLst>
              <a:ext uri="{FF2B5EF4-FFF2-40B4-BE49-F238E27FC236}">
                <a16:creationId xmlns:a16="http://schemas.microsoft.com/office/drawing/2014/main" id="{8880C819-E5AD-4DE5-B294-77466982548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52463" y="4897438"/>
            <a:ext cx="1219200" cy="44926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l-GR" sz="2800" kern="10"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 panose="020B0806030902050204" pitchFamily="34" charset="0"/>
              </a:rPr>
              <a:t>Παράδειγμα</a:t>
            </a:r>
            <a:endParaRPr lang="ru-RU" sz="2800" kern="10">
              <a:gradFill rotWithShape="1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0" name="WordArt 18">
            <a:extLst>
              <a:ext uri="{FF2B5EF4-FFF2-40B4-BE49-F238E27FC236}">
                <a16:creationId xmlns:a16="http://schemas.microsoft.com/office/drawing/2014/main" id="{84364EE5-B9B0-4587-ACB3-868335D312D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14363" y="5592763"/>
            <a:ext cx="1219200" cy="44926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l-GR" sz="2800" kern="10"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 panose="020B0806030902050204" pitchFamily="34" charset="0"/>
              </a:rPr>
              <a:t>Λύση</a:t>
            </a:r>
            <a:endParaRPr lang="ru-RU" sz="2800" kern="10">
              <a:gradFill rotWithShape="1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8921" name="Text Box 11">
            <a:extLst>
              <a:ext uri="{FF2B5EF4-FFF2-40B4-BE49-F238E27FC236}">
                <a16:creationId xmlns:a16="http://schemas.microsoft.com/office/drawing/2014/main" id="{AB774799-879C-48D2-8FF5-9CA9021A8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3887788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A</a:t>
            </a:r>
          </a:p>
        </p:txBody>
      </p:sp>
      <p:sp>
        <p:nvSpPr>
          <p:cNvPr id="38922" name="Text Box 12">
            <a:extLst>
              <a:ext uri="{FF2B5EF4-FFF2-40B4-BE49-F238E27FC236}">
                <a16:creationId xmlns:a16="http://schemas.microsoft.com/office/drawing/2014/main" id="{AC5C08C5-FEB2-4FA0-A110-C107E6504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4206875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B</a:t>
            </a:r>
          </a:p>
        </p:txBody>
      </p:sp>
      <p:graphicFrame>
        <p:nvGraphicFramePr>
          <p:cNvPr id="38923" name="Object 45">
            <a:extLst>
              <a:ext uri="{FF2B5EF4-FFF2-40B4-BE49-F238E27FC236}">
                <a16:creationId xmlns:a16="http://schemas.microsoft.com/office/drawing/2014/main" id="{E30C7F62-5CA2-454E-9B5A-B106E21890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56063" y="4002088"/>
          <a:ext cx="14478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2" name="CorelDRAW" r:id="rId4" imgW="710344" imgH="242540" progId="CorelDRAW.Graphic.13">
                  <p:embed/>
                </p:oleObj>
              </mc:Choice>
              <mc:Fallback>
                <p:oleObj name="CorelDRAW" r:id="rId4" imgW="710344" imgH="242540" progId="CorelDRAW.Graphic.1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6063" y="4002088"/>
                        <a:ext cx="14478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4" name="Object 46">
            <a:extLst>
              <a:ext uri="{FF2B5EF4-FFF2-40B4-BE49-F238E27FC236}">
                <a16:creationId xmlns:a16="http://schemas.microsoft.com/office/drawing/2014/main" id="{17AAB06F-DF66-466E-AB2F-5592F84D41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94463" y="2795588"/>
          <a:ext cx="20097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3" name="CorelDRAW" r:id="rId6" imgW="1154390" imgH="1181161" progId="CorelDRAW.Graphic.13">
                  <p:embed/>
                </p:oleObj>
              </mc:Choice>
              <mc:Fallback>
                <p:oleObj name="CorelDRAW" r:id="rId6" imgW="1154390" imgH="1181161" progId="CorelDRAW.Graphic.1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4463" y="2795588"/>
                        <a:ext cx="2009775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5" name="Text Box 8">
            <a:extLst>
              <a:ext uri="{FF2B5EF4-FFF2-40B4-BE49-F238E27FC236}">
                <a16:creationId xmlns:a16="http://schemas.microsoft.com/office/drawing/2014/main" id="{48E9F5E7-38B9-4797-808A-D5B6B13C0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3063" y="3481388"/>
            <a:ext cx="8382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/>
              <a:t>0    0</a:t>
            </a:r>
          </a:p>
          <a:p>
            <a:r>
              <a:rPr lang="en-US" altLang="en-US" sz="2000"/>
              <a:t>0    1</a:t>
            </a:r>
          </a:p>
          <a:p>
            <a:r>
              <a:rPr lang="en-US" altLang="en-US" sz="2000"/>
              <a:t>1    0</a:t>
            </a:r>
          </a:p>
          <a:p>
            <a:r>
              <a:rPr lang="en-US" altLang="en-US" sz="2000"/>
              <a:t>1    1</a:t>
            </a:r>
          </a:p>
        </p:txBody>
      </p:sp>
      <p:sp>
        <p:nvSpPr>
          <p:cNvPr id="26" name="Text Box 9">
            <a:extLst>
              <a:ext uri="{FF2B5EF4-FFF2-40B4-BE49-F238E27FC236}">
                <a16:creationId xmlns:a16="http://schemas.microsoft.com/office/drawing/2014/main" id="{C59BD8A2-8AA8-4005-8D39-D70C89693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0350" y="3455988"/>
            <a:ext cx="8382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olidFill>
                  <a:srgbClr val="FF0000"/>
                </a:solidFill>
              </a:rPr>
              <a:t>0</a:t>
            </a:r>
          </a:p>
          <a:p>
            <a:r>
              <a:rPr lang="en-US" altLang="en-US" sz="2000">
                <a:solidFill>
                  <a:srgbClr val="FF0000"/>
                </a:solidFill>
              </a:rPr>
              <a:t>1 </a:t>
            </a:r>
          </a:p>
          <a:p>
            <a:r>
              <a:rPr lang="en-US" altLang="en-US" sz="2000">
                <a:solidFill>
                  <a:srgbClr val="FF0000"/>
                </a:solidFill>
              </a:rPr>
              <a:t>1</a:t>
            </a:r>
          </a:p>
          <a:p>
            <a:r>
              <a:rPr lang="en-US" altLang="en-US" sz="20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8927" name="Text Box 13">
            <a:extLst>
              <a:ext uri="{FF2B5EF4-FFF2-40B4-BE49-F238E27FC236}">
                <a16:creationId xmlns:a16="http://schemas.microsoft.com/office/drawing/2014/main" id="{8373AE8B-7390-4B1E-BD18-42200B9FE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913" y="4067175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X</a:t>
            </a:r>
          </a:p>
        </p:txBody>
      </p:sp>
      <p:sp>
        <p:nvSpPr>
          <p:cNvPr id="38928" name="Rectangle 4">
            <a:extLst>
              <a:ext uri="{FF2B5EF4-FFF2-40B4-BE49-F238E27FC236}">
                <a16:creationId xmlns:a16="http://schemas.microsoft.com/office/drawing/2014/main" id="{112392E1-06BB-4727-8EA9-39B19E18D52B}"/>
              </a:ext>
            </a:extLst>
          </p:cNvPr>
          <p:cNvSpPr>
            <a:spLocks noChangeArrowheads="1"/>
          </p:cNvSpPr>
          <p:nvPr/>
        </p:nvSpPr>
        <p:spPr bwMode="auto">
          <a:xfrm rot="-551845">
            <a:off x="11113" y="228600"/>
            <a:ext cx="3055937" cy="461963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Ανακεφαλαιώνοντας…</a:t>
            </a:r>
            <a:endParaRPr lang="en-US" altLang="en-US">
              <a:solidFill>
                <a:srgbClr val="FFFF99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4" grpId="0"/>
      <p:bldP spid="2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2">
            <a:extLst>
              <a:ext uri="{FF2B5EF4-FFF2-40B4-BE49-F238E27FC236}">
                <a16:creationId xmlns:a16="http://schemas.microsoft.com/office/drawing/2014/main" id="{A8254980-C0C3-41C2-B8AD-F99050331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1096963"/>
            <a:ext cx="2987675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l-GR" altLang="en-US" sz="1800"/>
              <a:t>Στα φύλλα προδιαγραφών (</a:t>
            </a:r>
            <a:r>
              <a:rPr lang="en-US" altLang="en-US" sz="1800"/>
              <a:t>data sheets) </a:t>
            </a:r>
            <a:r>
              <a:rPr lang="el-GR" altLang="en-US" sz="1800"/>
              <a:t>αναγράφονται τα βασικά στοιχεία (όρια, επιδόσεις, προδιαγραφές, χαρακτηριστικά) του ολοκληρωμένου κυκλώματος</a:t>
            </a:r>
          </a:p>
        </p:txBody>
      </p:sp>
      <p:sp>
        <p:nvSpPr>
          <p:cNvPr id="123907" name="Rectangle 8">
            <a:extLst>
              <a:ext uri="{FF2B5EF4-FFF2-40B4-BE49-F238E27FC236}">
                <a16:creationId xmlns:a16="http://schemas.microsoft.com/office/drawing/2014/main" id="{EF9FD722-9D97-4C7E-8C10-E7B8A19F1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425" y="550863"/>
            <a:ext cx="5797550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Προδιαγραφές ολοκληρωμένων κυκλωμάτων</a:t>
            </a:r>
            <a:endParaRPr lang="en-US" altLang="en-US">
              <a:solidFill>
                <a:srgbClr val="FFFF99"/>
              </a:solidFill>
            </a:endParaRPr>
          </a:p>
        </p:txBody>
      </p:sp>
      <p:pic>
        <p:nvPicPr>
          <p:cNvPr id="123908" name="Picture 7">
            <a:extLst>
              <a:ext uri="{FF2B5EF4-FFF2-40B4-BE49-F238E27FC236}">
                <a16:creationId xmlns:a16="http://schemas.microsoft.com/office/drawing/2014/main" id="{EE4A900A-E81A-41D2-96E9-2DB29460B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2836863"/>
            <a:ext cx="1785937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8">
            <a:extLst>
              <a:ext uri="{FF2B5EF4-FFF2-40B4-BE49-F238E27FC236}">
                <a16:creationId xmlns:a16="http://schemas.microsoft.com/office/drawing/2014/main" id="{BC31F4B2-C223-4EFE-B7BA-FF96E55C7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038" y="1065213"/>
            <a:ext cx="4843462" cy="511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1">
            <a:extLst>
              <a:ext uri="{FF2B5EF4-FFF2-40B4-BE49-F238E27FC236}">
                <a16:creationId xmlns:a16="http://schemas.microsoft.com/office/drawing/2014/main" id="{F6E0E92D-C50F-47C7-81A2-9BB91317C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5" t="12769" r="19789" b="15511"/>
          <a:stretch>
            <a:fillRect/>
          </a:stretch>
        </p:blipFill>
        <p:spPr bwMode="auto">
          <a:xfrm>
            <a:off x="785813" y="785813"/>
            <a:ext cx="7635875" cy="524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1">
            <a:extLst>
              <a:ext uri="{FF2B5EF4-FFF2-40B4-BE49-F238E27FC236}">
                <a16:creationId xmlns:a16="http://schemas.microsoft.com/office/drawing/2014/main" id="{1F560E7A-879F-4B5F-B105-E86828259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6" t="25052" r="23119" b="14853"/>
          <a:stretch>
            <a:fillRect/>
          </a:stretch>
        </p:blipFill>
        <p:spPr bwMode="auto">
          <a:xfrm>
            <a:off x="882650" y="1042988"/>
            <a:ext cx="7346950" cy="439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1">
            <a:extLst>
              <a:ext uri="{FF2B5EF4-FFF2-40B4-BE49-F238E27FC236}">
                <a16:creationId xmlns:a16="http://schemas.microsoft.com/office/drawing/2014/main" id="{91E14F20-69ED-4F77-B4D0-E2CD8C416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6" t="18690" r="22748" b="20995"/>
          <a:stretch>
            <a:fillRect/>
          </a:stretch>
        </p:blipFill>
        <p:spPr bwMode="auto">
          <a:xfrm>
            <a:off x="546100" y="977900"/>
            <a:ext cx="7934325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8">
            <a:extLst>
              <a:ext uri="{FF2B5EF4-FFF2-40B4-BE49-F238E27FC236}">
                <a16:creationId xmlns:a16="http://schemas.microsoft.com/office/drawing/2014/main" id="{17148ECF-B082-4920-BF32-7A0D634DB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038" y="550863"/>
            <a:ext cx="4338637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FF99"/>
                </a:solidFill>
              </a:rPr>
              <a:t>ASIC </a:t>
            </a:r>
            <a:r>
              <a:rPr lang="el-GR" altLang="en-US">
                <a:solidFill>
                  <a:srgbClr val="FFFF99"/>
                </a:solidFill>
              </a:rPr>
              <a:t>ολοκληρωμένα κυκλώματα</a:t>
            </a:r>
            <a:endParaRPr lang="en-US" altLang="en-US">
              <a:solidFill>
                <a:srgbClr val="FFFF99"/>
              </a:solidFill>
            </a:endParaRPr>
          </a:p>
        </p:txBody>
      </p:sp>
      <p:sp>
        <p:nvSpPr>
          <p:cNvPr id="129027" name="Text Box 2">
            <a:extLst>
              <a:ext uri="{FF2B5EF4-FFF2-40B4-BE49-F238E27FC236}">
                <a16:creationId xmlns:a16="http://schemas.microsoft.com/office/drawing/2014/main" id="{3616454E-F880-44B5-B72E-5B10F3A4F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1096963"/>
            <a:ext cx="7559675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l-GR" altLang="en-US" sz="1800"/>
              <a:t>Σχεδιάζονται σε επίπεδο τρανζίστορ</a:t>
            </a:r>
          </a:p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l-GR" altLang="en-US" sz="1800"/>
              <a:t>Απαιτούν πολύ χρόνο για την σχεδίαση τους και χρειάζονται εξειδικευμένη γνώση.</a:t>
            </a:r>
          </a:p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l-GR" altLang="en-US" sz="1800"/>
              <a:t>Τα συγκεκριμένα εργαλεία σχεδίασης έχουν αυξημένο κόστος</a:t>
            </a:r>
          </a:p>
        </p:txBody>
      </p:sp>
      <p:pic>
        <p:nvPicPr>
          <p:cNvPr id="129028" name="Picture 2">
            <a:extLst>
              <a:ext uri="{FF2B5EF4-FFF2-40B4-BE49-F238E27FC236}">
                <a16:creationId xmlns:a16="http://schemas.microsoft.com/office/drawing/2014/main" id="{499D558D-030E-4165-812E-ECFC6651D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2589213"/>
            <a:ext cx="4365625" cy="307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9" name="Picture 5">
            <a:extLst>
              <a:ext uri="{FF2B5EF4-FFF2-40B4-BE49-F238E27FC236}">
                <a16:creationId xmlns:a16="http://schemas.microsoft.com/office/drawing/2014/main" id="{FB5AAE88-25CE-434D-99F6-8112DAF7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0" y="2562225"/>
            <a:ext cx="3492500" cy="321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30" name="TextBox 1">
            <a:extLst>
              <a:ext uri="{FF2B5EF4-FFF2-40B4-BE49-F238E27FC236}">
                <a16:creationId xmlns:a16="http://schemas.microsoft.com/office/drawing/2014/main" id="{B114153B-2C2B-44E6-B0E7-84FFEB773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5768975"/>
            <a:ext cx="2266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l-GR"/>
              <a:t>Επεξεργαστής </a:t>
            </a:r>
            <a:endParaRPr lang="en-US" altLang="el-GR"/>
          </a:p>
        </p:txBody>
      </p:sp>
      <p:sp>
        <p:nvSpPr>
          <p:cNvPr id="129031" name="TextBox 6">
            <a:extLst>
              <a:ext uri="{FF2B5EF4-FFF2-40B4-BE49-F238E27FC236}">
                <a16:creationId xmlns:a16="http://schemas.microsoft.com/office/drawing/2014/main" id="{EBEE061A-ECE9-4D44-AE93-5A702F243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9600" y="5716588"/>
            <a:ext cx="2266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l-GR"/>
              <a:t>Πομποδέκτης</a:t>
            </a:r>
            <a:endParaRPr lang="en-US" altLang="el-GR"/>
          </a:p>
        </p:txBody>
      </p:sp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8">
            <a:extLst>
              <a:ext uri="{FF2B5EF4-FFF2-40B4-BE49-F238E27FC236}">
                <a16:creationId xmlns:a16="http://schemas.microsoft.com/office/drawing/2014/main" id="{D1B06EB4-86C2-4F3B-A969-F7E259210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038" y="550863"/>
            <a:ext cx="4237037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Προγραμματιζόμενα κυκλώματα</a:t>
            </a:r>
            <a:endParaRPr lang="en-US" altLang="en-US">
              <a:solidFill>
                <a:srgbClr val="FFFF99"/>
              </a:solidFill>
            </a:endParaRPr>
          </a:p>
        </p:txBody>
      </p:sp>
      <p:pic>
        <p:nvPicPr>
          <p:cNvPr id="131075" name="Picture 2">
            <a:extLst>
              <a:ext uri="{FF2B5EF4-FFF2-40B4-BE49-F238E27FC236}">
                <a16:creationId xmlns:a16="http://schemas.microsoft.com/office/drawing/2014/main" id="{583BB8ED-CFA3-4C07-9E76-F6557F94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2930525"/>
            <a:ext cx="2695575" cy="197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6" name="Picture 3">
            <a:extLst>
              <a:ext uri="{FF2B5EF4-FFF2-40B4-BE49-F238E27FC236}">
                <a16:creationId xmlns:a16="http://schemas.microsoft.com/office/drawing/2014/main" id="{BB306A1C-CCF8-47F4-B728-5694498FE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088" y="2676525"/>
            <a:ext cx="4584700" cy="348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7" name="Text Box 2">
            <a:extLst>
              <a:ext uri="{FF2B5EF4-FFF2-40B4-BE49-F238E27FC236}">
                <a16:creationId xmlns:a16="http://schemas.microsoft.com/office/drawing/2014/main" id="{A4B8323E-2BDE-4BC5-9582-2170B1ACCA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9413" y="1109663"/>
            <a:ext cx="6078537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l-GR" altLang="en-US" sz="1800"/>
              <a:t>Καθορίζεται η λειτουργία που θέλουμε να εκτελεστεί.</a:t>
            </a:r>
          </a:p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l-GR" altLang="en-US" sz="1800"/>
              <a:t>Προσομοιώνεται η συγκεκριμένη λειτουργία</a:t>
            </a:r>
          </a:p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l-GR" altLang="en-US" sz="1800"/>
              <a:t>Προγραμματίζεται το κύκλωμα ώστε να εκτελεί την συγκεκριμένη λειτουργία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5">
            <a:extLst>
              <a:ext uri="{FF2B5EF4-FFF2-40B4-BE49-F238E27FC236}">
                <a16:creationId xmlns:a16="http://schemas.microsoft.com/office/drawing/2014/main" id="{AC6F4E23-0D1C-4A74-ABA9-E19F30DAE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888" y="576263"/>
            <a:ext cx="5224462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Διατάξεις Προγραμματιζόμενης Λογικής</a:t>
            </a:r>
            <a:endParaRPr lang="en-US" altLang="en-US">
              <a:solidFill>
                <a:srgbClr val="FFFF99"/>
              </a:solidFill>
            </a:endParaRPr>
          </a:p>
        </p:txBody>
      </p:sp>
      <p:graphicFrame>
        <p:nvGraphicFramePr>
          <p:cNvPr id="133123" name="Object 16">
            <a:extLst>
              <a:ext uri="{FF2B5EF4-FFF2-40B4-BE49-F238E27FC236}">
                <a16:creationId xmlns:a16="http://schemas.microsoft.com/office/drawing/2014/main" id="{745ECC4F-99C8-4268-9DE6-A7583584E2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9500" y="3340100"/>
          <a:ext cx="4730750" cy="265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25" name="CorelDRAW" r:id="rId4" imgW="3519317" imgH="1973478" progId="CorelDRAW.Graphic.13">
                  <p:embed/>
                </p:oleObj>
              </mc:Choice>
              <mc:Fallback>
                <p:oleObj name="CorelDRAW" r:id="rId4" imgW="3519317" imgH="1973478" progId="CorelDRAW.Graphic.1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0" y="3340100"/>
                        <a:ext cx="4730750" cy="265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8CB20943-8817-4F6B-9081-3F0E069BC19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238250"/>
            <a:ext cx="8170863" cy="4038600"/>
          </a:xfrm>
          <a:prstGeom prst="rect">
            <a:avLst/>
          </a:prstGeom>
        </p:spPr>
        <p:txBody>
          <a:bodyPr/>
          <a:lstStyle/>
          <a:p>
            <a:pPr marL="288925" indent="-288925"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r>
              <a:rPr lang="el-GR" kern="0" dirty="0">
                <a:latin typeface="+mn-lt"/>
              </a:rPr>
              <a:t>Τυποποιημένα λογικά κυκλώματα που μπορούν να «προγραμματιστούν» ανάλογα, έτσι ώστε υλοποιούν συγκεκριμένο κύκλωμα</a:t>
            </a:r>
          </a:p>
          <a:p>
            <a:pPr marL="288925" indent="-288925"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r>
              <a:rPr lang="el-GR" kern="0" dirty="0">
                <a:latin typeface="+mn-lt"/>
              </a:rPr>
              <a:t>«Προγραμματισμός» = διαδικασία (Η</a:t>
            </a:r>
            <a:r>
              <a:rPr lang="en-US" kern="0" dirty="0">
                <a:latin typeface="+mn-lt"/>
              </a:rPr>
              <a:t>/W </a:t>
            </a:r>
            <a:r>
              <a:rPr lang="el-GR" kern="0" dirty="0">
                <a:latin typeface="+mn-lt"/>
              </a:rPr>
              <a:t>ή </a:t>
            </a:r>
            <a:r>
              <a:rPr lang="en-US" kern="0" dirty="0">
                <a:latin typeface="+mn-lt"/>
              </a:rPr>
              <a:t>S/W)</a:t>
            </a:r>
            <a:r>
              <a:rPr lang="el-GR" kern="0" dirty="0">
                <a:latin typeface="+mn-lt"/>
              </a:rPr>
              <a:t> καθορισμού λογικής που θα υλοποιηθεί από ένα </a:t>
            </a:r>
            <a:r>
              <a:rPr lang="en-US" kern="0" dirty="0">
                <a:latin typeface="+mn-lt"/>
              </a:rPr>
              <a:t>PLD (Programmable Logic Device)</a:t>
            </a:r>
          </a:p>
        </p:txBody>
      </p: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5">
            <a:extLst>
              <a:ext uri="{FF2B5EF4-FFF2-40B4-BE49-F238E27FC236}">
                <a16:creationId xmlns:a16="http://schemas.microsoft.com/office/drawing/2014/main" id="{EF15303F-BCCF-426F-A630-F88D401A2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888" y="576263"/>
            <a:ext cx="5224462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Διατάξεις Προγραμματιζόμενης Λογικής</a:t>
            </a:r>
            <a:endParaRPr lang="en-US" altLang="en-US">
              <a:solidFill>
                <a:srgbClr val="FFFF99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F1D2D5B-2330-4BCD-886C-964342FE8FCF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1238250"/>
            <a:ext cx="7721600" cy="1504950"/>
          </a:xfrm>
          <a:prstGeom prst="rect">
            <a:avLst/>
          </a:prstGeom>
        </p:spPr>
        <p:txBody>
          <a:bodyPr/>
          <a:lstStyle/>
          <a:p>
            <a:pPr marL="288925" indent="-288925">
              <a:spcBef>
                <a:spcPct val="20000"/>
              </a:spcBef>
              <a:buClr>
                <a:schemeClr val="tx2"/>
              </a:buClr>
              <a:defRPr/>
            </a:pPr>
            <a:r>
              <a:rPr lang="el-GR" kern="0" dirty="0">
                <a:latin typeface="+mn-lt"/>
              </a:rPr>
              <a:t>Κατά τον προγραμματισμό επιλέγουμε τις διασυνδέσεις</a:t>
            </a:r>
          </a:p>
          <a:p>
            <a:pPr marL="288925" indent="-288925">
              <a:spcBef>
                <a:spcPct val="20000"/>
              </a:spcBef>
              <a:buClr>
                <a:schemeClr val="tx2"/>
              </a:buClr>
              <a:defRPr/>
            </a:pPr>
            <a:r>
              <a:rPr lang="el-GR" kern="0" dirty="0">
                <a:latin typeface="+mn-lt"/>
              </a:rPr>
              <a:t>που θέλουμε, ώστε να υλοποιηθεί ένα συγκεκριμένο</a:t>
            </a:r>
          </a:p>
          <a:p>
            <a:pPr marL="288925" indent="-288925">
              <a:spcBef>
                <a:spcPct val="20000"/>
              </a:spcBef>
              <a:buClr>
                <a:schemeClr val="tx2"/>
              </a:buClr>
              <a:defRPr/>
            </a:pPr>
            <a:r>
              <a:rPr lang="el-GR" kern="0" dirty="0">
                <a:latin typeface="+mn-lt"/>
              </a:rPr>
              <a:t>κύκλωμα</a:t>
            </a:r>
            <a:endParaRPr lang="en-US" kern="0" dirty="0">
              <a:latin typeface="+mn-lt"/>
            </a:endParaRPr>
          </a:p>
        </p:txBody>
      </p:sp>
      <p:pic>
        <p:nvPicPr>
          <p:cNvPr id="135172" name="Picture 3">
            <a:extLst>
              <a:ext uri="{FF2B5EF4-FFF2-40B4-BE49-F238E27FC236}">
                <a16:creationId xmlns:a16="http://schemas.microsoft.com/office/drawing/2014/main" id="{A5D37746-FCA9-4AFE-B2A1-379E77BAE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2919413"/>
            <a:ext cx="7910513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2B0F4BA4-7C14-4658-961F-0C61EA881BA7}"/>
              </a:ext>
            </a:extLst>
          </p:cNvPr>
          <p:cNvSpPr txBox="1">
            <a:spLocks noChangeArrowheads="1"/>
          </p:cNvSpPr>
          <p:nvPr/>
        </p:nvSpPr>
        <p:spPr>
          <a:xfrm>
            <a:off x="2451100" y="2470150"/>
            <a:ext cx="2362200" cy="946150"/>
          </a:xfrm>
          <a:prstGeom prst="rect">
            <a:avLst/>
          </a:prstGeom>
        </p:spPr>
        <p:txBody>
          <a:bodyPr/>
          <a:lstStyle/>
          <a:p>
            <a:pPr marL="288925" indent="-288925">
              <a:spcBef>
                <a:spcPct val="20000"/>
              </a:spcBef>
              <a:buClr>
                <a:schemeClr val="tx2"/>
              </a:buClr>
              <a:defRPr/>
            </a:pPr>
            <a:r>
              <a:rPr lang="el-GR" kern="0" dirty="0">
                <a:solidFill>
                  <a:srgbClr val="C00000"/>
                </a:solidFill>
                <a:latin typeface="+mn-lt"/>
              </a:rPr>
              <a:t>Διασύνδεση</a:t>
            </a:r>
            <a:endParaRPr lang="en-US" kern="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C7869FD-8445-4931-80D4-C8906CB97973}"/>
              </a:ext>
            </a:extLst>
          </p:cNvPr>
          <p:cNvSpPr txBox="1">
            <a:spLocks noChangeArrowheads="1"/>
          </p:cNvSpPr>
          <p:nvPr/>
        </p:nvSpPr>
        <p:spPr>
          <a:xfrm>
            <a:off x="1054100" y="5492750"/>
            <a:ext cx="2730500" cy="946150"/>
          </a:xfrm>
          <a:prstGeom prst="rect">
            <a:avLst/>
          </a:prstGeom>
        </p:spPr>
        <p:txBody>
          <a:bodyPr/>
          <a:lstStyle/>
          <a:p>
            <a:pPr marL="288925" indent="-288925">
              <a:spcBef>
                <a:spcPct val="20000"/>
              </a:spcBef>
              <a:buClr>
                <a:schemeClr val="tx2"/>
              </a:buClr>
              <a:defRPr/>
            </a:pPr>
            <a:r>
              <a:rPr lang="el-GR" kern="0" dirty="0">
                <a:solidFill>
                  <a:srgbClr val="C00000"/>
                </a:solidFill>
                <a:latin typeface="+mn-lt"/>
              </a:rPr>
              <a:t>Αρχικό κύκλωμα</a:t>
            </a:r>
            <a:endParaRPr lang="en-US" kern="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85CC4E7-880E-44FB-9846-7C7D0AFBEC8E}"/>
              </a:ext>
            </a:extLst>
          </p:cNvPr>
          <p:cNvSpPr txBox="1">
            <a:spLocks noChangeArrowheads="1"/>
          </p:cNvSpPr>
          <p:nvPr/>
        </p:nvSpPr>
        <p:spPr>
          <a:xfrm>
            <a:off x="4254500" y="5454650"/>
            <a:ext cx="4533900" cy="946150"/>
          </a:xfrm>
          <a:prstGeom prst="rect">
            <a:avLst/>
          </a:prstGeom>
        </p:spPr>
        <p:txBody>
          <a:bodyPr/>
          <a:lstStyle/>
          <a:p>
            <a:pPr marL="288925" indent="-288925">
              <a:spcBef>
                <a:spcPct val="20000"/>
              </a:spcBef>
              <a:buClr>
                <a:schemeClr val="tx2"/>
              </a:buClr>
              <a:defRPr/>
            </a:pPr>
            <a:r>
              <a:rPr lang="el-GR" kern="0" dirty="0">
                <a:solidFill>
                  <a:srgbClr val="C00000"/>
                </a:solidFill>
                <a:latin typeface="+mn-lt"/>
              </a:rPr>
              <a:t>Προγραμματισμένο κύκλωμα</a:t>
            </a:r>
            <a:endParaRPr lang="en-US" kern="0" dirty="0">
              <a:solidFill>
                <a:srgbClr val="C00000"/>
              </a:solidFill>
              <a:latin typeface="+mn-lt"/>
            </a:endParaRPr>
          </a:p>
        </p:txBody>
      </p:sp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5">
            <a:extLst>
              <a:ext uri="{FF2B5EF4-FFF2-40B4-BE49-F238E27FC236}">
                <a16:creationId xmlns:a16="http://schemas.microsoft.com/office/drawing/2014/main" id="{5F594BD0-0284-4EAE-BF41-E38A99B52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888" y="576263"/>
            <a:ext cx="5224462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Διατάξεις Προγραμματιζόμενης Λογικής</a:t>
            </a:r>
            <a:endParaRPr lang="en-US" altLang="en-US">
              <a:solidFill>
                <a:srgbClr val="FFFF99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EE2837D-86FB-475A-873B-CE559246AE27}"/>
              </a:ext>
            </a:extLst>
          </p:cNvPr>
          <p:cNvSpPr txBox="1">
            <a:spLocks noChangeArrowheads="1"/>
          </p:cNvSpPr>
          <p:nvPr/>
        </p:nvSpPr>
        <p:spPr>
          <a:xfrm>
            <a:off x="541338" y="1720850"/>
            <a:ext cx="8126412" cy="5105400"/>
          </a:xfrm>
          <a:prstGeom prst="rect">
            <a:avLst/>
          </a:prstGeom>
        </p:spPr>
        <p:txBody>
          <a:bodyPr/>
          <a:lstStyle/>
          <a:p>
            <a:pPr marL="288925" indent="-288925"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r>
              <a:rPr lang="el-GR" sz="2200" kern="0" dirty="0">
                <a:solidFill>
                  <a:srgbClr val="000000"/>
                </a:solidFill>
                <a:latin typeface="+mn-lt"/>
              </a:rPr>
              <a:t>Γεγονότα (γενικά)</a:t>
            </a:r>
            <a:r>
              <a:rPr lang="en-US" sz="2200" kern="0" dirty="0">
                <a:solidFill>
                  <a:srgbClr val="000000"/>
                </a:solidFill>
                <a:latin typeface="+mn-lt"/>
              </a:rPr>
              <a:t>:</a:t>
            </a:r>
          </a:p>
          <a:p>
            <a:pPr marL="692150" lvl="1" indent="-231775"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l-GR" sz="2200" kern="0" dirty="0">
                <a:solidFill>
                  <a:srgbClr val="000000"/>
                </a:solidFill>
                <a:latin typeface="+mn-lt"/>
              </a:rPr>
              <a:t>Πιο οικονομική η παραγωγή </a:t>
            </a:r>
            <a:r>
              <a:rPr lang="en-US" sz="2200" kern="0" dirty="0">
                <a:solidFill>
                  <a:srgbClr val="000000"/>
                </a:solidFill>
                <a:latin typeface="+mn-lt"/>
              </a:rPr>
              <a:t>IC </a:t>
            </a:r>
            <a:r>
              <a:rPr lang="el-GR" sz="2200" kern="0" dirty="0">
                <a:solidFill>
                  <a:srgbClr val="000000"/>
                </a:solidFill>
                <a:latin typeface="+mn-lt"/>
              </a:rPr>
              <a:t>σε μεγάλη ποσότητα</a:t>
            </a:r>
            <a:endParaRPr lang="en-US" sz="2200" kern="0" dirty="0">
              <a:solidFill>
                <a:srgbClr val="000000"/>
              </a:solidFill>
              <a:latin typeface="+mn-lt"/>
            </a:endParaRPr>
          </a:p>
          <a:p>
            <a:pPr marL="692150" lvl="1" indent="-231775"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l-GR" sz="2200" kern="0" dirty="0">
                <a:solidFill>
                  <a:srgbClr val="000000"/>
                </a:solidFill>
                <a:latin typeface="+mn-lt"/>
              </a:rPr>
              <a:t>Πολλοί σχεδιασμοί χρειάζονταν σε μικρή ποσότητα</a:t>
            </a:r>
            <a:endParaRPr lang="en-US" sz="2200" kern="0" dirty="0">
              <a:solidFill>
                <a:srgbClr val="000000"/>
              </a:solidFill>
              <a:latin typeface="+mn-lt"/>
            </a:endParaRPr>
          </a:p>
          <a:p>
            <a:pPr marL="288925" indent="-288925"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r>
              <a:rPr lang="el-GR" sz="2200" kern="0" dirty="0">
                <a:solidFill>
                  <a:srgbClr val="000000"/>
                </a:solidFill>
                <a:latin typeface="+mn-lt"/>
              </a:rPr>
              <a:t>Χρειάζεται ένα</a:t>
            </a:r>
            <a:r>
              <a:rPr lang="en-US" sz="2200" kern="0" dirty="0">
                <a:solidFill>
                  <a:srgbClr val="000000"/>
                </a:solidFill>
                <a:latin typeface="+mn-lt"/>
              </a:rPr>
              <a:t> IC </a:t>
            </a:r>
            <a:r>
              <a:rPr lang="el-GR" sz="2200" kern="0" dirty="0">
                <a:solidFill>
                  <a:srgbClr val="000000"/>
                </a:solidFill>
                <a:latin typeface="+mn-lt"/>
              </a:rPr>
              <a:t>που θα μπορεί να</a:t>
            </a:r>
            <a:r>
              <a:rPr lang="en-US" sz="2200" kern="0" dirty="0">
                <a:solidFill>
                  <a:srgbClr val="000000"/>
                </a:solidFill>
                <a:latin typeface="+mn-lt"/>
              </a:rPr>
              <a:t>:</a:t>
            </a:r>
          </a:p>
          <a:p>
            <a:pPr marL="692150" lvl="1" indent="-231775"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l-GR" sz="2200" kern="0" dirty="0">
                <a:solidFill>
                  <a:srgbClr val="000000"/>
                </a:solidFill>
                <a:latin typeface="+mn-lt"/>
              </a:rPr>
              <a:t>Παράγετε σε μεγάλη ποσότητα</a:t>
            </a:r>
            <a:endParaRPr lang="en-US" sz="2200" kern="0" dirty="0">
              <a:solidFill>
                <a:srgbClr val="000000"/>
              </a:solidFill>
              <a:latin typeface="+mn-lt"/>
            </a:endParaRPr>
          </a:p>
          <a:p>
            <a:pPr marL="692150" lvl="1" indent="-231775"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l-GR" sz="2200" kern="0" dirty="0">
                <a:solidFill>
                  <a:srgbClr val="000000"/>
                </a:solidFill>
                <a:latin typeface="+mn-lt"/>
              </a:rPr>
              <a:t>Να παράγει πολλά σχέδια που χρειάζονται μικρές ποσότητες</a:t>
            </a:r>
            <a:endParaRPr lang="en-US" sz="2200" kern="0" dirty="0">
              <a:solidFill>
                <a:srgbClr val="000000"/>
              </a:solidFill>
              <a:latin typeface="+mn-lt"/>
            </a:endParaRPr>
          </a:p>
          <a:p>
            <a:pPr marL="288925" indent="-288925"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r>
              <a:rPr lang="el-GR" sz="2200" kern="0" dirty="0">
                <a:solidFill>
                  <a:srgbClr val="000000"/>
                </a:solidFill>
                <a:latin typeface="+mn-lt"/>
              </a:rPr>
              <a:t>Ένα προγραμματιζόμενο λογικό κομμάτι μπορεί να</a:t>
            </a:r>
            <a:r>
              <a:rPr lang="en-US" sz="2200" kern="0" dirty="0">
                <a:solidFill>
                  <a:srgbClr val="000000"/>
                </a:solidFill>
                <a:latin typeface="+mn-lt"/>
              </a:rPr>
              <a:t>:</a:t>
            </a:r>
          </a:p>
          <a:p>
            <a:pPr marL="692150" lvl="1" indent="-231775"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n-US" sz="2200" kern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l-GR" sz="2200" kern="0" dirty="0">
                <a:solidFill>
                  <a:srgbClr val="000000"/>
                </a:solidFill>
                <a:latin typeface="+mn-lt"/>
              </a:rPr>
              <a:t>Κατασκευαστεί σε μεγάλες ποσότητες</a:t>
            </a:r>
            <a:endParaRPr lang="en-US" sz="2200" kern="0" dirty="0">
              <a:solidFill>
                <a:srgbClr val="000000"/>
              </a:solidFill>
              <a:latin typeface="+mn-lt"/>
            </a:endParaRPr>
          </a:p>
          <a:p>
            <a:pPr marL="692150" lvl="1" indent="-231775"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n-US" sz="2200" kern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l-GR" sz="2200" kern="0" dirty="0">
                <a:solidFill>
                  <a:srgbClr val="000000"/>
                </a:solidFill>
                <a:latin typeface="+mn-lt"/>
              </a:rPr>
              <a:t>Προγραμματιστεί για να υλοποιεί μεγάλο αριθμό διαφορετικών σχεδίων μικρής παραγωγή</a:t>
            </a:r>
            <a:endParaRPr lang="en-US" sz="2200" kern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3A3A87-B445-4D69-A8BF-BEFB23AC9A68}"/>
              </a:ext>
            </a:extLst>
          </p:cNvPr>
          <p:cNvSpPr/>
          <p:nvPr/>
        </p:nvSpPr>
        <p:spPr>
          <a:xfrm>
            <a:off x="1054100" y="1163638"/>
            <a:ext cx="6551613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l-GR" dirty="0">
                <a:solidFill>
                  <a:srgbClr val="000000"/>
                </a:solidFill>
                <a:latin typeface="+mn-lt"/>
              </a:rPr>
              <a:t>Διατάξεις Προγραμματιζόμενης Λογικής – Γιατί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;</a:t>
            </a:r>
            <a:endParaRPr lang="el-GR" dirty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5">
            <a:extLst>
              <a:ext uri="{FF2B5EF4-FFF2-40B4-BE49-F238E27FC236}">
                <a16:creationId xmlns:a16="http://schemas.microsoft.com/office/drawing/2014/main" id="{29C44B12-3B1C-4E15-B218-C68D34EDC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888" y="576263"/>
            <a:ext cx="5224462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Διατάξεις Προγραμματιζόμενης Λογικής</a:t>
            </a:r>
            <a:endParaRPr lang="en-US" altLang="en-US">
              <a:solidFill>
                <a:srgbClr val="FFFF99"/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01BD4C-8AD2-427E-B99D-F898A8C3D638}"/>
              </a:ext>
            </a:extLst>
          </p:cNvPr>
          <p:cNvSpPr txBox="1">
            <a:spLocks noChangeArrowheads="1"/>
          </p:cNvSpPr>
          <p:nvPr/>
        </p:nvSpPr>
        <p:spPr>
          <a:xfrm>
            <a:off x="554038" y="1597025"/>
            <a:ext cx="7856537" cy="4994275"/>
          </a:xfrm>
          <a:prstGeom prst="rect">
            <a:avLst/>
          </a:prstGeom>
        </p:spPr>
        <p:txBody>
          <a:bodyPr/>
          <a:lstStyle/>
          <a:p>
            <a:pPr marL="288925" indent="-288925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r>
              <a:rPr lang="el-GR" sz="2000" kern="0" dirty="0">
                <a:latin typeface="+mn-lt"/>
              </a:rPr>
              <a:t>Πολλές προγραμματιζόμενες λογικές συσκευές </a:t>
            </a:r>
            <a:r>
              <a:rPr lang="en-US" sz="2000" i="1" kern="0" dirty="0">
                <a:latin typeface="+mn-lt"/>
              </a:rPr>
              <a:t>field-programmable</a:t>
            </a:r>
            <a:r>
              <a:rPr lang="en-US" sz="2000" kern="0" dirty="0">
                <a:latin typeface="+mn-lt"/>
              </a:rPr>
              <a:t>, </a:t>
            </a:r>
            <a:r>
              <a:rPr lang="el-GR" sz="2000" kern="0" dirty="0">
                <a:latin typeface="+mn-lt"/>
              </a:rPr>
              <a:t>δηλ.</a:t>
            </a:r>
            <a:r>
              <a:rPr lang="en-US" sz="2000" kern="0" dirty="0">
                <a:latin typeface="+mn-lt"/>
              </a:rPr>
              <a:t>, </a:t>
            </a:r>
            <a:r>
              <a:rPr lang="el-GR" sz="2000" kern="0" dirty="0">
                <a:latin typeface="+mn-lt"/>
              </a:rPr>
              <a:t>μπορούν να προγραμματιστούν εκτός εργοστασίου παραγωγής</a:t>
            </a:r>
            <a:endParaRPr lang="en-US" sz="2000" kern="0" dirty="0">
              <a:latin typeface="+mn-lt"/>
            </a:endParaRPr>
          </a:p>
          <a:p>
            <a:pPr marL="288925" indent="-288925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r>
              <a:rPr lang="el-GR" sz="2000" kern="0" dirty="0">
                <a:latin typeface="+mn-lt"/>
              </a:rPr>
              <a:t>Οι πιο πολλές προγραμματιζόμενες λογικές συσκευές είναι </a:t>
            </a:r>
            <a:r>
              <a:rPr lang="el-GR" sz="2000" i="1" u="sng" kern="0" dirty="0">
                <a:latin typeface="+mn-lt"/>
              </a:rPr>
              <a:t>διαγράψιμες</a:t>
            </a:r>
            <a:r>
              <a:rPr lang="en-US" sz="2000" i="1" u="sng" kern="0" dirty="0">
                <a:latin typeface="+mn-lt"/>
              </a:rPr>
              <a:t> (erasable)</a:t>
            </a:r>
            <a:r>
              <a:rPr lang="el-GR" sz="2000" kern="0" dirty="0">
                <a:latin typeface="+mn-lt"/>
              </a:rPr>
              <a:t> και </a:t>
            </a:r>
            <a:r>
              <a:rPr lang="el-GR" sz="2000" i="1" u="sng" kern="0" dirty="0">
                <a:latin typeface="+mn-lt"/>
              </a:rPr>
              <a:t>ξανά-προγραμματιζόμενες</a:t>
            </a:r>
            <a:r>
              <a:rPr lang="en-US" sz="2000" i="1" u="sng" kern="0" dirty="0">
                <a:latin typeface="+mn-lt"/>
              </a:rPr>
              <a:t> (reprogrammable)</a:t>
            </a:r>
            <a:r>
              <a:rPr lang="en-US" sz="2000" kern="0" dirty="0">
                <a:latin typeface="+mn-lt"/>
              </a:rPr>
              <a:t>.</a:t>
            </a:r>
          </a:p>
          <a:p>
            <a:pPr marL="692150" lvl="1" indent="-231775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l-GR" sz="2000" kern="0" dirty="0">
                <a:latin typeface="+mn-lt"/>
              </a:rPr>
              <a:t>Επιτρέπει </a:t>
            </a:r>
            <a:r>
              <a:rPr lang="en-US" sz="2000" kern="0" dirty="0">
                <a:latin typeface="+mn-lt"/>
              </a:rPr>
              <a:t>“</a:t>
            </a:r>
            <a:r>
              <a:rPr lang="el-GR" sz="2000" kern="0" dirty="0">
                <a:latin typeface="+mn-lt"/>
              </a:rPr>
              <a:t>ενημέρωση (</a:t>
            </a:r>
            <a:r>
              <a:rPr lang="en-US" sz="2000" kern="0" dirty="0">
                <a:latin typeface="+mn-lt"/>
              </a:rPr>
              <a:t>updating)”</a:t>
            </a:r>
            <a:r>
              <a:rPr lang="el-GR" sz="2000" kern="0" dirty="0">
                <a:latin typeface="+mn-lt"/>
              </a:rPr>
              <a:t> μιας συσκευής ή διόρθωση λαθών</a:t>
            </a:r>
            <a:endParaRPr lang="en-US" sz="2000" kern="0" dirty="0">
              <a:latin typeface="+mn-lt"/>
            </a:endParaRPr>
          </a:p>
          <a:p>
            <a:pPr marL="692150" lvl="1" indent="-231775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l-GR" sz="2000" kern="0" dirty="0">
                <a:latin typeface="+mn-lt"/>
              </a:rPr>
              <a:t>Επιτρέπει</a:t>
            </a:r>
            <a:r>
              <a:rPr lang="en-US" sz="2000" kern="0" dirty="0">
                <a:latin typeface="+mn-lt"/>
              </a:rPr>
              <a:t> </a:t>
            </a:r>
            <a:r>
              <a:rPr lang="el-GR" sz="2000" kern="0" dirty="0">
                <a:latin typeface="+mn-lt"/>
              </a:rPr>
              <a:t>την επαναχρησιμοποίηση της συσκευής για διαφορετικό σχέδιο </a:t>
            </a:r>
            <a:r>
              <a:rPr lang="en-US" sz="2000" kern="0" dirty="0">
                <a:latin typeface="+mn-lt"/>
              </a:rPr>
              <a:t>– </a:t>
            </a:r>
            <a:r>
              <a:rPr lang="el-GR" sz="2000" kern="0" dirty="0">
                <a:latin typeface="+mn-lt"/>
              </a:rPr>
              <a:t>καλύτερη δυνατή επαναχρησιμοποίηση</a:t>
            </a:r>
            <a:r>
              <a:rPr lang="en-US" sz="2000" kern="0" dirty="0">
                <a:latin typeface="+mn-lt"/>
              </a:rPr>
              <a:t>!</a:t>
            </a:r>
          </a:p>
          <a:p>
            <a:pPr marL="692150" lvl="1" indent="-231775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l-GR" sz="2000" kern="0" dirty="0">
                <a:latin typeface="+mn-lt"/>
              </a:rPr>
              <a:t>Ιδανικές για εργαστήρια μαθήματος</a:t>
            </a:r>
            <a:endParaRPr lang="en-US" sz="2000" kern="0" dirty="0">
              <a:latin typeface="+mn-lt"/>
            </a:endParaRPr>
          </a:p>
          <a:p>
            <a:pPr marL="288925" indent="-288925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r>
              <a:rPr lang="el-GR" sz="2000" kern="0" dirty="0">
                <a:latin typeface="+mn-lt"/>
              </a:rPr>
              <a:t>Οι προγραμματιζόμενες λογικές συσκευές μπορούν να χρησιμοποιηθούν σε ένα πρωτότυπο σχεδιασμό, που μπορεί να υλοποιηθεί για πώληση σε κανονικό </a:t>
            </a:r>
            <a:r>
              <a:rPr lang="en-US" sz="2000" kern="0" dirty="0">
                <a:latin typeface="+mn-lt"/>
              </a:rPr>
              <a:t>ICs.</a:t>
            </a:r>
          </a:p>
          <a:p>
            <a:pPr marL="692150" lvl="1" indent="-231775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l-GR" sz="2000" kern="0" dirty="0">
                <a:latin typeface="+mn-lt"/>
              </a:rPr>
              <a:t>Το πρωτότυπο ολοκληρωμένων σχεδίων του </a:t>
            </a:r>
            <a:r>
              <a:rPr lang="en-US" sz="2000" kern="0" dirty="0">
                <a:latin typeface="+mn-lt"/>
              </a:rPr>
              <a:t>Intel Pentium </a:t>
            </a:r>
            <a:r>
              <a:rPr lang="el-GR" sz="2000" kern="0" dirty="0">
                <a:latin typeface="+mn-lt"/>
              </a:rPr>
              <a:t>υλοποιήθηκε από ειδικά συστήματα, βασισμένα σε ένα μεγάλο αριθμό από προγραμματιζόμενες συσκευές </a:t>
            </a:r>
            <a:r>
              <a:rPr lang="en-US" sz="2000" kern="0" dirty="0">
                <a:latin typeface="+mn-lt"/>
              </a:rPr>
              <a:t>VLS</a:t>
            </a:r>
            <a:r>
              <a:rPr lang="el-GR" sz="2000" kern="0" dirty="0">
                <a:latin typeface="+mn-lt"/>
              </a:rPr>
              <a:t>Ι</a:t>
            </a:r>
            <a:r>
              <a:rPr lang="en-US" sz="2000" kern="0" dirty="0">
                <a:latin typeface="+mn-lt"/>
              </a:rPr>
              <a:t>!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381CDD-7343-4573-906F-028ABFE3465A}"/>
              </a:ext>
            </a:extLst>
          </p:cNvPr>
          <p:cNvSpPr/>
          <p:nvPr/>
        </p:nvSpPr>
        <p:spPr>
          <a:xfrm>
            <a:off x="617538" y="1060450"/>
            <a:ext cx="7947025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l-GR" dirty="0">
                <a:solidFill>
                  <a:srgbClr val="000000"/>
                </a:solidFill>
                <a:latin typeface="+mn-lt"/>
              </a:rPr>
              <a:t>Διατάξεις Προγραμματιζόμενης Λογικής – Πλεονεκτήματα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>
            <a:extLst>
              <a:ext uri="{FF2B5EF4-FFF2-40B4-BE49-F238E27FC236}">
                <a16:creationId xmlns:a16="http://schemas.microsoft.com/office/drawing/2014/main" id="{132C237B-690E-463F-A1A1-F0671A98D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1057275"/>
            <a:ext cx="7696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en-US"/>
              <a:t>Στην Άλγεβρα </a:t>
            </a:r>
            <a:r>
              <a:rPr lang="en-US" altLang="en-US"/>
              <a:t>Boole </a:t>
            </a:r>
            <a:r>
              <a:rPr lang="el-GR" altLang="en-US"/>
              <a:t>ο πολλαπλασιασμός είναι ισοδύναμος με την πράξη </a:t>
            </a:r>
            <a:r>
              <a:rPr lang="en-US" altLang="en-US"/>
              <a:t>AND.</a:t>
            </a:r>
            <a:endParaRPr lang="el-GR" altLang="en-US"/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4AB4C844-4399-42B0-828C-4736A15AFA8D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4167188"/>
            <a:ext cx="6096000" cy="830262"/>
            <a:chOff x="1392" y="1968"/>
            <a:chExt cx="3840" cy="523"/>
          </a:xfrm>
        </p:grpSpPr>
        <p:sp>
          <p:nvSpPr>
            <p:cNvPr id="40976" name="Text Box 11">
              <a:extLst>
                <a:ext uri="{FF2B5EF4-FFF2-40B4-BE49-F238E27FC236}">
                  <a16:creationId xmlns:a16="http://schemas.microsoft.com/office/drawing/2014/main" id="{9208038E-2ED2-4463-ACC6-7532213247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1968"/>
              <a:ext cx="3840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l-GR" altLang="en-US"/>
                <a:t>Ποιές είναι οι τιμές των </a:t>
              </a:r>
              <a:r>
                <a:rPr lang="en-US" altLang="en-US" i="1"/>
                <a:t>A</a:t>
              </a:r>
              <a:r>
                <a:rPr lang="en-US" altLang="en-US"/>
                <a:t>, </a:t>
              </a:r>
              <a:r>
                <a:rPr lang="en-US" altLang="en-US" i="1"/>
                <a:t>B</a:t>
              </a:r>
              <a:r>
                <a:rPr lang="en-US" altLang="en-US"/>
                <a:t> </a:t>
              </a:r>
              <a:r>
                <a:rPr lang="el-GR" altLang="en-US"/>
                <a:t>και </a:t>
              </a:r>
              <a:r>
                <a:rPr lang="en-US" altLang="en-US" i="1"/>
                <a:t>C</a:t>
              </a:r>
              <a:r>
                <a:rPr lang="en-US" altLang="en-US"/>
                <a:t> </a:t>
              </a:r>
              <a:r>
                <a:rPr lang="el-GR" altLang="en-US"/>
                <a:t>ώστε να ισχύει </a:t>
              </a:r>
              <a:r>
                <a:rPr lang="en-US" altLang="en-US"/>
                <a:t> </a:t>
              </a:r>
              <a:r>
                <a:rPr lang="en-US" altLang="en-US" i="1"/>
                <a:t>A</a:t>
              </a:r>
              <a:r>
                <a:rPr lang="en-US" altLang="en-US" i="1" baseline="30000"/>
                <a:t>.</a:t>
              </a:r>
              <a:r>
                <a:rPr lang="en-US" altLang="en-US" i="1"/>
                <a:t>B</a:t>
              </a:r>
              <a:r>
                <a:rPr lang="en-US" altLang="en-US" i="1" baseline="30000"/>
                <a:t>.</a:t>
              </a:r>
              <a:r>
                <a:rPr lang="en-US" altLang="en-US" i="1"/>
                <a:t>C</a:t>
              </a:r>
              <a:r>
                <a:rPr lang="en-US" altLang="en-US"/>
                <a:t> = 1</a:t>
              </a:r>
            </a:p>
          </p:txBody>
        </p:sp>
        <p:sp>
          <p:nvSpPr>
            <p:cNvPr id="40977" name="Line 12">
              <a:extLst>
                <a:ext uri="{FF2B5EF4-FFF2-40B4-BE49-F238E27FC236}">
                  <a16:creationId xmlns:a16="http://schemas.microsoft.com/office/drawing/2014/main" id="{974FB029-B5B8-4BE0-8671-A0BDA3809D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3" y="2232"/>
              <a:ext cx="1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0978" name="Line 13">
              <a:extLst>
                <a:ext uri="{FF2B5EF4-FFF2-40B4-BE49-F238E27FC236}">
                  <a16:creationId xmlns:a16="http://schemas.microsoft.com/office/drawing/2014/main" id="{BE12E20C-9E23-48F3-A354-76782264B1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5" y="2232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08559" name="Text Box 15">
            <a:extLst>
              <a:ext uri="{FF2B5EF4-FFF2-40B4-BE49-F238E27FC236}">
                <a16:creationId xmlns:a16="http://schemas.microsoft.com/office/drawing/2014/main" id="{559C4E65-BBD4-4E3C-9694-F0B65AC64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081588"/>
            <a:ext cx="6096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l-GR" altLang="en-US" sz="2000">
                <a:solidFill>
                  <a:srgbClr val="000000"/>
                </a:solidFill>
              </a:rPr>
              <a:t>Κάθε όρος του γινομένου πρέπει να είναι </a:t>
            </a:r>
            <a:r>
              <a:rPr lang="en-US" altLang="en-US" sz="2000">
                <a:solidFill>
                  <a:srgbClr val="000000"/>
                </a:solidFill>
              </a:rPr>
              <a:t>1</a:t>
            </a:r>
            <a:r>
              <a:rPr lang="el-GR" altLang="en-US" sz="2000">
                <a:solidFill>
                  <a:srgbClr val="000000"/>
                </a:solidFill>
              </a:rPr>
              <a:t>. Άρα θα ισχύει </a:t>
            </a:r>
            <a:r>
              <a:rPr lang="en-US" altLang="en-US" sz="2000">
                <a:solidFill>
                  <a:srgbClr val="000000"/>
                </a:solidFill>
              </a:rPr>
              <a:t> </a:t>
            </a:r>
            <a:r>
              <a:rPr lang="en-US" altLang="en-US" sz="2000" i="1">
                <a:solidFill>
                  <a:srgbClr val="000000"/>
                </a:solidFill>
              </a:rPr>
              <a:t>A</a:t>
            </a:r>
            <a:r>
              <a:rPr lang="en-US" altLang="en-US" sz="2000">
                <a:solidFill>
                  <a:srgbClr val="000000"/>
                </a:solidFill>
              </a:rPr>
              <a:t> = 1, </a:t>
            </a:r>
            <a:r>
              <a:rPr lang="en-US" altLang="en-US" sz="2000" i="1">
                <a:solidFill>
                  <a:srgbClr val="000000"/>
                </a:solidFill>
              </a:rPr>
              <a:t>B</a:t>
            </a:r>
            <a:r>
              <a:rPr lang="en-US" altLang="en-US" sz="2000">
                <a:solidFill>
                  <a:srgbClr val="000000"/>
                </a:solidFill>
              </a:rPr>
              <a:t> = 0 </a:t>
            </a:r>
            <a:r>
              <a:rPr lang="el-GR" altLang="en-US" sz="2000">
                <a:solidFill>
                  <a:srgbClr val="000000"/>
                </a:solidFill>
              </a:rPr>
              <a:t>και</a:t>
            </a:r>
            <a:r>
              <a:rPr lang="en-US" altLang="en-US" sz="2000">
                <a:solidFill>
                  <a:srgbClr val="000000"/>
                </a:solidFill>
              </a:rPr>
              <a:t> </a:t>
            </a:r>
            <a:r>
              <a:rPr lang="en-US" altLang="en-US" sz="2000" i="1">
                <a:solidFill>
                  <a:srgbClr val="000000"/>
                </a:solidFill>
              </a:rPr>
              <a:t>C</a:t>
            </a:r>
            <a:r>
              <a:rPr lang="en-US" altLang="en-US" sz="2000">
                <a:solidFill>
                  <a:srgbClr val="000000"/>
                </a:solidFill>
              </a:rPr>
              <a:t> = 0.</a:t>
            </a:r>
          </a:p>
        </p:txBody>
      </p:sp>
      <p:sp>
        <p:nvSpPr>
          <p:cNvPr id="40965" name="Rectangle 29">
            <a:extLst>
              <a:ext uri="{FF2B5EF4-FFF2-40B4-BE49-F238E27FC236}">
                <a16:creationId xmlns:a16="http://schemas.microsoft.com/office/drawing/2014/main" id="{816A2B1B-51BC-40A7-911D-0E09F3628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750" y="533400"/>
            <a:ext cx="3608388" cy="461963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FF99"/>
                </a:solidFill>
              </a:rPr>
              <a:t>Boolean </a:t>
            </a:r>
            <a:r>
              <a:rPr lang="el-GR" altLang="en-US">
                <a:solidFill>
                  <a:srgbClr val="FFFF99"/>
                </a:solidFill>
              </a:rPr>
              <a:t>Πολλαπλασιασμός</a:t>
            </a:r>
            <a:endParaRPr lang="en-US" altLang="en-US">
              <a:solidFill>
                <a:srgbClr val="FFFF99"/>
              </a:solidFill>
            </a:endParaRPr>
          </a:p>
        </p:txBody>
      </p:sp>
      <p:sp>
        <p:nvSpPr>
          <p:cNvPr id="14" name="WordArt 17">
            <a:extLst>
              <a:ext uri="{FF2B5EF4-FFF2-40B4-BE49-F238E27FC236}">
                <a16:creationId xmlns:a16="http://schemas.microsoft.com/office/drawing/2014/main" id="{C69773F9-13CD-4F28-92E6-645D3D1B853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01663" y="4202113"/>
            <a:ext cx="1219200" cy="44926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l-GR" sz="2800" kern="10"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 panose="020B0806030902050204" pitchFamily="34" charset="0"/>
              </a:rPr>
              <a:t>Παράδειγμα</a:t>
            </a:r>
            <a:endParaRPr lang="ru-RU" sz="2800" kern="10">
              <a:gradFill rotWithShape="1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5" name="WordArt 18">
            <a:extLst>
              <a:ext uri="{FF2B5EF4-FFF2-40B4-BE49-F238E27FC236}">
                <a16:creationId xmlns:a16="http://schemas.microsoft.com/office/drawing/2014/main" id="{707AE10B-7C12-44F3-9ED8-078E938620B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14363" y="5218113"/>
            <a:ext cx="1219200" cy="44926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l-GR" sz="2800" kern="10"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 panose="020B0806030902050204" pitchFamily="34" charset="0"/>
              </a:rPr>
              <a:t>Λύση</a:t>
            </a:r>
            <a:endParaRPr lang="ru-RU" sz="2800" kern="10">
              <a:gradFill rotWithShape="1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graphicFrame>
        <p:nvGraphicFramePr>
          <p:cNvPr id="40968" name="Object 17">
            <a:extLst>
              <a:ext uri="{FF2B5EF4-FFF2-40B4-BE49-F238E27FC236}">
                <a16:creationId xmlns:a16="http://schemas.microsoft.com/office/drawing/2014/main" id="{99C75A81-2A9B-4713-B2AC-3CC516A356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70075" y="2263775"/>
          <a:ext cx="152400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9" name="CorelDRAW" r:id="rId4" imgW="703286" imgH="238963" progId="CorelDRAW.Graphic.13">
                  <p:embed/>
                </p:oleObj>
              </mc:Choice>
              <mc:Fallback>
                <p:oleObj name="CorelDRAW" r:id="rId4" imgW="703286" imgH="238963" progId="CorelDRAW.Graphic.1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075" y="2263775"/>
                        <a:ext cx="1524000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9" name="Text Box 21">
            <a:extLst>
              <a:ext uri="{FF2B5EF4-FFF2-40B4-BE49-F238E27FC236}">
                <a16:creationId xmlns:a16="http://schemas.microsoft.com/office/drawing/2014/main" id="{24A9E59C-BC23-4AF2-A415-392D14F1D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5275" y="2125663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A</a:t>
            </a:r>
          </a:p>
        </p:txBody>
      </p:sp>
      <p:sp>
        <p:nvSpPr>
          <p:cNvPr id="40970" name="Text Box 22">
            <a:extLst>
              <a:ext uri="{FF2B5EF4-FFF2-40B4-BE49-F238E27FC236}">
                <a16:creationId xmlns:a16="http://schemas.microsoft.com/office/drawing/2014/main" id="{110F24E6-C884-4EEF-AE7D-DFD42B047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5275" y="2506663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B</a:t>
            </a:r>
          </a:p>
        </p:txBody>
      </p:sp>
      <p:sp>
        <p:nvSpPr>
          <p:cNvPr id="40971" name="Text Box 23">
            <a:extLst>
              <a:ext uri="{FF2B5EF4-FFF2-40B4-BE49-F238E27FC236}">
                <a16:creationId xmlns:a16="http://schemas.microsoft.com/office/drawing/2014/main" id="{C61C178F-1101-4C78-B7FC-4901AEBB4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9275" y="2187575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1"/>
              <a:t>X</a:t>
            </a:r>
          </a:p>
        </p:txBody>
      </p:sp>
      <p:graphicFrame>
        <p:nvGraphicFramePr>
          <p:cNvPr id="40972" name="Object 18">
            <a:extLst>
              <a:ext uri="{FF2B5EF4-FFF2-40B4-BE49-F238E27FC236}">
                <a16:creationId xmlns:a16="http://schemas.microsoft.com/office/drawing/2014/main" id="{EAE69F8C-F7F2-4042-AC59-657F75EB54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8563" y="2035175"/>
          <a:ext cx="20097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0" name="CorelDRAW" r:id="rId6" imgW="1154390" imgH="1181161" progId="CorelDRAW.Graphic.13">
                  <p:embed/>
                </p:oleObj>
              </mc:Choice>
              <mc:Fallback>
                <p:oleObj name="CorelDRAW" r:id="rId6" imgW="1154390" imgH="1181161" progId="CorelDRAW.Graphic.1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8563" y="2035175"/>
                        <a:ext cx="2009775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3" name="Text Box 16">
            <a:extLst>
              <a:ext uri="{FF2B5EF4-FFF2-40B4-BE49-F238E27FC236}">
                <a16:creationId xmlns:a16="http://schemas.microsoft.com/office/drawing/2014/main" id="{0B4E8783-89EC-473C-BEFD-0D037D650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7163" y="2720975"/>
            <a:ext cx="8382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/>
              <a:t>0    0</a:t>
            </a:r>
          </a:p>
          <a:p>
            <a:r>
              <a:rPr lang="en-US" altLang="en-US" sz="2000"/>
              <a:t>0    1</a:t>
            </a:r>
          </a:p>
          <a:p>
            <a:r>
              <a:rPr lang="en-US" altLang="en-US" sz="2000"/>
              <a:t>1    0</a:t>
            </a:r>
          </a:p>
          <a:p>
            <a:r>
              <a:rPr lang="en-US" altLang="en-US" sz="2000"/>
              <a:t>1    1</a:t>
            </a: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3C3FA840-C9B3-490A-B143-4C3AFD5B3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0163" y="2720975"/>
            <a:ext cx="8382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olidFill>
                  <a:srgbClr val="FF0000"/>
                </a:solidFill>
              </a:rPr>
              <a:t>0</a:t>
            </a:r>
          </a:p>
          <a:p>
            <a:r>
              <a:rPr lang="en-US" altLang="en-US" sz="2000">
                <a:solidFill>
                  <a:srgbClr val="FF0000"/>
                </a:solidFill>
              </a:rPr>
              <a:t>0 </a:t>
            </a:r>
          </a:p>
          <a:p>
            <a:r>
              <a:rPr lang="en-US" altLang="en-US" sz="2000">
                <a:solidFill>
                  <a:srgbClr val="FF0000"/>
                </a:solidFill>
              </a:rPr>
              <a:t>0</a:t>
            </a:r>
          </a:p>
          <a:p>
            <a:r>
              <a:rPr lang="en-US" altLang="en-US" sz="20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0975" name="Rectangle 4">
            <a:extLst>
              <a:ext uri="{FF2B5EF4-FFF2-40B4-BE49-F238E27FC236}">
                <a16:creationId xmlns:a16="http://schemas.microsoft.com/office/drawing/2014/main" id="{4B846A13-A468-49F0-A5CC-7BFC218FA8EC}"/>
              </a:ext>
            </a:extLst>
          </p:cNvPr>
          <p:cNvSpPr>
            <a:spLocks noChangeArrowheads="1"/>
          </p:cNvSpPr>
          <p:nvPr/>
        </p:nvSpPr>
        <p:spPr bwMode="auto">
          <a:xfrm rot="-551845">
            <a:off x="11113" y="228600"/>
            <a:ext cx="3055937" cy="461963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Ανακεφαλαιώνοντας…</a:t>
            </a:r>
            <a:endParaRPr lang="en-US" altLang="en-US">
              <a:solidFill>
                <a:srgbClr val="FFFF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9" grpId="0"/>
      <p:bldP spid="22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5">
            <a:extLst>
              <a:ext uri="{FF2B5EF4-FFF2-40B4-BE49-F238E27FC236}">
                <a16:creationId xmlns:a16="http://schemas.microsoft.com/office/drawing/2014/main" id="{21BC32EA-BE16-44A9-A919-D9350544A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888" y="576263"/>
            <a:ext cx="5224462" cy="46196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Διατάξεις Προγραμματιζόμενης Λογικής</a:t>
            </a:r>
            <a:endParaRPr lang="en-US" altLang="en-US">
              <a:solidFill>
                <a:srgbClr val="FFFF99"/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97F6106-56A7-4D72-AFA6-601368E139FB}"/>
              </a:ext>
            </a:extLst>
          </p:cNvPr>
          <p:cNvSpPr txBox="1">
            <a:spLocks noChangeArrowheads="1"/>
          </p:cNvSpPr>
          <p:nvPr/>
        </p:nvSpPr>
        <p:spPr>
          <a:xfrm>
            <a:off x="550863" y="1157288"/>
            <a:ext cx="7932737" cy="2894012"/>
          </a:xfrm>
          <a:prstGeom prst="rect">
            <a:avLst/>
          </a:prstGeom>
        </p:spPr>
        <p:txBody>
          <a:bodyPr/>
          <a:lstStyle/>
          <a:p>
            <a:pPr marL="288925" indent="-288925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r>
              <a:rPr lang="el-GR" sz="2200" kern="0" dirty="0">
                <a:latin typeface="+mn-lt"/>
              </a:rPr>
              <a:t>Μόνιμος προγραμματισμός</a:t>
            </a:r>
            <a:r>
              <a:rPr lang="en-US" sz="2200" kern="0" dirty="0">
                <a:latin typeface="+mn-lt"/>
              </a:rPr>
              <a:t> </a:t>
            </a:r>
            <a:r>
              <a:rPr lang="el-GR" sz="2200" kern="0" dirty="0">
                <a:latin typeface="+mn-lt"/>
              </a:rPr>
              <a:t> </a:t>
            </a:r>
            <a:br>
              <a:rPr lang="el-GR" sz="2200" kern="0" dirty="0">
                <a:latin typeface="+mn-lt"/>
              </a:rPr>
            </a:br>
            <a:r>
              <a:rPr lang="el-GR" sz="2200" kern="0" dirty="0">
                <a:latin typeface="+mn-lt"/>
              </a:rPr>
              <a:t>Δεν μπορεί να αφαιρεθεί ούτε και να ξανάπρογραμματιστεί</a:t>
            </a:r>
          </a:p>
          <a:p>
            <a:pPr marL="288925" indent="-288925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endParaRPr lang="en-US" sz="2200" kern="0" dirty="0">
              <a:latin typeface="+mn-lt"/>
            </a:endParaRPr>
          </a:p>
          <a:p>
            <a:pPr marL="288925" indent="-288925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r>
              <a:rPr lang="el-GR" sz="2200" kern="0" dirty="0">
                <a:latin typeface="+mn-lt"/>
              </a:rPr>
              <a:t>Επανα-προγραμματιζόμενο</a:t>
            </a:r>
            <a:endParaRPr lang="en-US" sz="2200" kern="0" dirty="0">
              <a:latin typeface="+mn-lt"/>
            </a:endParaRPr>
          </a:p>
          <a:p>
            <a:pPr marL="692150" lvl="1" indent="-231775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l-GR" sz="2200" kern="0" dirty="0">
                <a:latin typeface="+mn-lt"/>
              </a:rPr>
              <a:t>Προσωρινό (</a:t>
            </a:r>
            <a:r>
              <a:rPr lang="en-US" sz="2200" kern="0" dirty="0">
                <a:latin typeface="+mn-lt"/>
              </a:rPr>
              <a:t>Volatile</a:t>
            </a:r>
            <a:r>
              <a:rPr lang="el-GR" sz="2200" kern="0" dirty="0">
                <a:latin typeface="+mn-lt"/>
              </a:rPr>
              <a:t>)</a:t>
            </a:r>
            <a:r>
              <a:rPr lang="en-US" sz="2200" kern="0" dirty="0">
                <a:latin typeface="+mn-lt"/>
              </a:rPr>
              <a:t> – </a:t>
            </a:r>
            <a:r>
              <a:rPr lang="el-GR" sz="2200" kern="0" dirty="0">
                <a:latin typeface="+mn-lt"/>
              </a:rPr>
              <a:t>Εάν η ισχύς του ολοκληρωμένου </a:t>
            </a:r>
            <a:br>
              <a:rPr lang="el-GR" sz="2200" kern="0" dirty="0">
                <a:latin typeface="+mn-lt"/>
              </a:rPr>
            </a:br>
            <a:r>
              <a:rPr lang="el-GR" sz="2200" kern="0" dirty="0">
                <a:latin typeface="+mn-lt"/>
              </a:rPr>
              <a:t>χαθεί τότε χάνεται και ο προγραμματισμός του</a:t>
            </a:r>
            <a:endParaRPr lang="en-US" sz="2200" kern="0" dirty="0">
              <a:latin typeface="+mn-lt"/>
            </a:endParaRPr>
          </a:p>
          <a:p>
            <a:pPr marL="692150" lvl="1" indent="-231775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l-GR" sz="2200" kern="0" dirty="0">
                <a:latin typeface="+mn-lt"/>
              </a:rPr>
              <a:t>Μη-προσωρινό (</a:t>
            </a:r>
            <a:r>
              <a:rPr lang="en-US" sz="2200" kern="0" dirty="0">
                <a:latin typeface="+mn-lt"/>
              </a:rPr>
              <a:t>Non-Volatile</a:t>
            </a:r>
            <a:r>
              <a:rPr lang="el-GR" sz="2200" kern="0" dirty="0">
                <a:latin typeface="+mn-lt"/>
              </a:rPr>
              <a:t>)</a:t>
            </a:r>
            <a:endParaRPr lang="en-US" sz="2200" kern="0" dirty="0">
              <a:latin typeface="+mn-lt"/>
            </a:endParaRPr>
          </a:p>
        </p:txBody>
      </p:sp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1">
            <a:extLst>
              <a:ext uri="{FF2B5EF4-FFF2-40B4-BE49-F238E27FC236}">
                <a16:creationId xmlns:a16="http://schemas.microsoft.com/office/drawing/2014/main" id="{35B999AD-4BA8-4CE7-9766-670E0C591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6" t="13647" r="14241" b="6956"/>
          <a:stretch>
            <a:fillRect/>
          </a:stretch>
        </p:blipFill>
        <p:spPr bwMode="auto">
          <a:xfrm>
            <a:off x="738188" y="1011238"/>
            <a:ext cx="7659687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1">
            <a:extLst>
              <a:ext uri="{FF2B5EF4-FFF2-40B4-BE49-F238E27FC236}">
                <a16:creationId xmlns:a16="http://schemas.microsoft.com/office/drawing/2014/main" id="{25565628-01C4-42C2-9165-F3DBEC78B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938213"/>
            <a:ext cx="693420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>
            <a:extLst>
              <a:ext uri="{FF2B5EF4-FFF2-40B4-BE49-F238E27FC236}">
                <a16:creationId xmlns:a16="http://schemas.microsoft.com/office/drawing/2014/main" id="{0950438D-8AA9-4BF9-9061-613DB6000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8" t="15405" r="18683" b="9595"/>
          <a:stretch>
            <a:fillRect/>
          </a:stretch>
        </p:blipFill>
        <p:spPr bwMode="auto">
          <a:xfrm>
            <a:off x="0" y="0"/>
            <a:ext cx="5486400" cy="361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1" name="Picture 3">
            <a:extLst>
              <a:ext uri="{FF2B5EF4-FFF2-40B4-BE49-F238E27FC236}">
                <a16:creationId xmlns:a16="http://schemas.microsoft.com/office/drawing/2014/main" id="{91F3866F-1247-4D53-A3E1-A40B1E088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20230" r="18314" b="9595"/>
          <a:stretch>
            <a:fillRect/>
          </a:stretch>
        </p:blipFill>
        <p:spPr bwMode="auto">
          <a:xfrm>
            <a:off x="3976688" y="3449638"/>
            <a:ext cx="5294312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2" name="Rectangle 6">
            <a:extLst>
              <a:ext uri="{FF2B5EF4-FFF2-40B4-BE49-F238E27FC236}">
                <a16:creationId xmlns:a16="http://schemas.microsoft.com/office/drawing/2014/main" id="{E34D2DD4-364B-4117-8F95-35A8B95E6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4783138"/>
            <a:ext cx="457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l-GR" sz="1600">
                <a:solidFill>
                  <a:srgbClr val="FF0000"/>
                </a:solidFill>
                <a:hlinkClick r:id="rId4"/>
              </a:rPr>
              <a:t>https://www.flickr.com/photos/hafspokesman/albums</a:t>
            </a:r>
            <a:endParaRPr lang="en-US" altLang="el-GR" sz="1600">
              <a:solidFill>
                <a:srgbClr val="FF0000"/>
              </a:solidFill>
            </a:endParaRPr>
          </a:p>
          <a:p>
            <a:endParaRPr lang="el-GR" altLang="el-GR" sz="1600">
              <a:solidFill>
                <a:srgbClr val="FF0000"/>
              </a:solidFill>
            </a:endParaRPr>
          </a:p>
        </p:txBody>
      </p:sp>
      <p:pic>
        <p:nvPicPr>
          <p:cNvPr id="145413" name="Picture 6" descr="https://upload.wikimedia.org/wikipedia/commons/thumb/8/8d/2to4demux.svg/1024px-2to4demux.svg.png">
            <a:extLst>
              <a:ext uri="{FF2B5EF4-FFF2-40B4-BE49-F238E27FC236}">
                <a16:creationId xmlns:a16="http://schemas.microsoft.com/office/drawing/2014/main" id="{69421635-708A-403C-9DA9-B3A9CCE70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63" y="141288"/>
            <a:ext cx="3709987" cy="21526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8A6CD0-B14C-447C-A2A2-BC3B62E0C216}"/>
              </a:ext>
            </a:extLst>
          </p:cNvPr>
          <p:cNvSpPr/>
          <p:nvPr/>
        </p:nvSpPr>
        <p:spPr>
          <a:xfrm>
            <a:off x="5554663" y="2363788"/>
            <a:ext cx="3314700" cy="8318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hlinkClick r:id="rId6"/>
              </a:rPr>
              <a:t>https://el.wikipedia.org/wiki/%CE%9B%CE%BF%CE%B3%CE%B9%CE%BA%CE%AE_%CE%A3%CF%87%CE%B5%CE%B4%CE%AF%CE%B1%CF%83%CE%B7</a:t>
            </a:r>
            <a:endParaRPr lang="el-GR" sz="1200" dirty="0"/>
          </a:p>
        </p:txBody>
      </p:sp>
    </p:spTree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4" descr="Αποτέλεσμα εικόνας για thank you for your attention">
            <a:extLst>
              <a:ext uri="{FF2B5EF4-FFF2-40B4-BE49-F238E27FC236}">
                <a16:creationId xmlns:a16="http://schemas.microsoft.com/office/drawing/2014/main" id="{C249A9A0-2CF5-4E15-874D-5A363E91AC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2438400"/>
            <a:ext cx="47625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>
            <a:extLst>
              <a:ext uri="{FF2B5EF4-FFF2-40B4-BE49-F238E27FC236}">
                <a16:creationId xmlns:a16="http://schemas.microsoft.com/office/drawing/2014/main" id="{20934EB2-D088-4842-91B6-D35FC43AF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1492250"/>
            <a:ext cx="6180138" cy="461963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FF99"/>
                </a:solidFill>
              </a:rPr>
              <a:t>A</a:t>
            </a:r>
            <a:r>
              <a:rPr lang="el-GR" altLang="en-US">
                <a:solidFill>
                  <a:srgbClr val="FFFF99"/>
                </a:solidFill>
              </a:rPr>
              <a:t>ξιώματα και θεωρήματα της Άλγεβρας </a:t>
            </a:r>
            <a:r>
              <a:rPr lang="en-US" altLang="en-US">
                <a:solidFill>
                  <a:srgbClr val="FFFF99"/>
                </a:solidFill>
              </a:rPr>
              <a:t>Boole</a:t>
            </a:r>
          </a:p>
        </p:txBody>
      </p:sp>
      <p:sp>
        <p:nvSpPr>
          <p:cNvPr id="43011" name="TextBox 5">
            <a:extLst>
              <a:ext uri="{FF2B5EF4-FFF2-40B4-BE49-F238E27FC236}">
                <a16:creationId xmlns:a16="http://schemas.microsoft.com/office/drawing/2014/main" id="{C5280833-D4F8-4EFC-815E-558E81565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0" y="2813050"/>
            <a:ext cx="50784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l-GR"/>
              <a:t>Σελ. 56 Βιβλίου</a:t>
            </a:r>
          </a:p>
        </p:txBody>
      </p:sp>
      <p:sp>
        <p:nvSpPr>
          <p:cNvPr id="43012" name="Rectangle 4">
            <a:extLst>
              <a:ext uri="{FF2B5EF4-FFF2-40B4-BE49-F238E27FC236}">
                <a16:creationId xmlns:a16="http://schemas.microsoft.com/office/drawing/2014/main" id="{A04B9F09-5604-442D-9512-42B8F8DDE815}"/>
              </a:ext>
            </a:extLst>
          </p:cNvPr>
          <p:cNvSpPr>
            <a:spLocks noChangeArrowheads="1"/>
          </p:cNvSpPr>
          <p:nvPr/>
        </p:nvSpPr>
        <p:spPr bwMode="auto">
          <a:xfrm rot="-551845">
            <a:off x="11113" y="228600"/>
            <a:ext cx="3055937" cy="461963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Ανακεφαλαιώνοντας…</a:t>
            </a:r>
            <a:endParaRPr lang="en-US" altLang="en-US">
              <a:solidFill>
                <a:srgbClr val="FFFF9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>
            <a:extLst>
              <a:ext uri="{FF2B5EF4-FFF2-40B4-BE49-F238E27FC236}">
                <a16:creationId xmlns:a16="http://schemas.microsoft.com/office/drawing/2014/main" id="{E8806953-3A4E-476A-ADFB-15F2098AF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8613" y="1411288"/>
            <a:ext cx="3368675" cy="4603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l-GR" altLang="en-US">
                <a:solidFill>
                  <a:srgbClr val="FFFF99"/>
                </a:solidFill>
              </a:rPr>
              <a:t>Προτεραιότητα Τελεστών</a:t>
            </a:r>
            <a:endParaRPr lang="en-US" altLang="en-US">
              <a:solidFill>
                <a:srgbClr val="FFFF99"/>
              </a:solidFill>
            </a:endParaRPr>
          </a:p>
        </p:txBody>
      </p:sp>
      <p:sp>
        <p:nvSpPr>
          <p:cNvPr id="45059" name="Rectangle 4">
            <a:extLst>
              <a:ext uri="{FF2B5EF4-FFF2-40B4-BE49-F238E27FC236}">
                <a16:creationId xmlns:a16="http://schemas.microsoft.com/office/drawing/2014/main" id="{035A5357-BDFC-4B91-A994-F6D486FAC939}"/>
              </a:ext>
            </a:extLst>
          </p:cNvPr>
          <p:cNvSpPr>
            <a:spLocks noChangeArrowheads="1"/>
          </p:cNvSpPr>
          <p:nvPr/>
        </p:nvSpPr>
        <p:spPr bwMode="auto">
          <a:xfrm rot="-551845">
            <a:off x="11113" y="228600"/>
            <a:ext cx="3055937" cy="461963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Ανακεφαλαιώνοντας…</a:t>
            </a:r>
            <a:endParaRPr lang="en-US" altLang="en-US">
              <a:solidFill>
                <a:srgbClr val="FFFF99"/>
              </a:solidFill>
            </a:endParaRPr>
          </a:p>
        </p:txBody>
      </p:sp>
      <p:sp>
        <p:nvSpPr>
          <p:cNvPr id="45060" name="TextBox 1">
            <a:extLst>
              <a:ext uri="{FF2B5EF4-FFF2-40B4-BE49-F238E27FC236}">
                <a16:creationId xmlns:a16="http://schemas.microsoft.com/office/drawing/2014/main" id="{5C72488F-4CA4-4432-850A-65CC0C87F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2463800"/>
            <a:ext cx="703580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Garamond" panose="02020404030301010803" pitchFamily="18" charset="0"/>
              <a:buAutoNum type="arabicPeriod"/>
            </a:pPr>
            <a:r>
              <a:rPr lang="el-GR" altLang="el-GR"/>
              <a:t>Εκτέλεση των πράξεων μέσα στις παρενθέσεις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l-GR" altLang="el-GR"/>
              <a:t>Εκτελούνται οι τελεστές </a:t>
            </a:r>
            <a:r>
              <a:rPr lang="en-US" altLang="el-GR"/>
              <a:t>NOT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l-GR" altLang="el-GR"/>
              <a:t>Εκτελούνται οι τελεστές </a:t>
            </a:r>
            <a:r>
              <a:rPr lang="en-US" altLang="el-GR"/>
              <a:t>AND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l-GR" altLang="el-GR"/>
              <a:t>Εκτελούνται οι τελεστές </a:t>
            </a:r>
            <a:r>
              <a:rPr lang="en-US" altLang="el-GR"/>
              <a:t>OR</a:t>
            </a:r>
          </a:p>
          <a:p>
            <a:pPr>
              <a:buFont typeface="Garamond" panose="02020404030301010803" pitchFamily="18" charset="0"/>
              <a:buAutoNum type="arabicPeriod"/>
            </a:pPr>
            <a:endParaRPr lang="el-GR" altLang="el-G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4">
            <a:extLst>
              <a:ext uri="{FF2B5EF4-FFF2-40B4-BE49-F238E27FC236}">
                <a16:creationId xmlns:a16="http://schemas.microsoft.com/office/drawing/2014/main" id="{F508A53F-C300-4B16-87B9-3982FCD6D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1663" y="525463"/>
            <a:ext cx="2963862" cy="4603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l-GR" altLang="en-US">
                <a:solidFill>
                  <a:srgbClr val="FFFF99"/>
                </a:solidFill>
              </a:rPr>
              <a:t>Επιμεριστική Ιδιότητα</a:t>
            </a:r>
            <a:endParaRPr lang="en-US" altLang="en-US">
              <a:solidFill>
                <a:srgbClr val="FFFF99"/>
              </a:solidFill>
            </a:endParaRPr>
          </a:p>
        </p:txBody>
      </p:sp>
      <p:sp>
        <p:nvSpPr>
          <p:cNvPr id="47107" name="Text Box 6">
            <a:extLst>
              <a:ext uri="{FF2B5EF4-FFF2-40B4-BE49-F238E27FC236}">
                <a16:creationId xmlns:a16="http://schemas.microsoft.com/office/drawing/2014/main" id="{52455034-71DF-4076-9B47-CC41D06FCD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38" y="1173163"/>
            <a:ext cx="75438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en-US"/>
              <a:t>Παράδειγμα υλοποίησης επιμεριστικής ιδιότητας με χρήση ψηφιακών πυλών</a:t>
            </a:r>
            <a:r>
              <a:rPr lang="en-US" altLang="en-US"/>
              <a:t>:</a:t>
            </a:r>
          </a:p>
        </p:txBody>
      </p:sp>
      <p:sp>
        <p:nvSpPr>
          <p:cNvPr id="47108" name="Text Box 7">
            <a:extLst>
              <a:ext uri="{FF2B5EF4-FFF2-40B4-BE49-F238E27FC236}">
                <a16:creationId xmlns:a16="http://schemas.microsoft.com/office/drawing/2014/main" id="{C5A763FF-C90E-486E-87D8-B79E4E927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2100" y="2173288"/>
            <a:ext cx="2819400" cy="466725"/>
          </a:xfrm>
          <a:prstGeom prst="rect">
            <a:avLst/>
          </a:prstGeom>
          <a:noFill/>
          <a:ln w="9525">
            <a:solidFill>
              <a:srgbClr val="9966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i="1">
                <a:solidFill>
                  <a:srgbClr val="FF3300"/>
                </a:solidFill>
              </a:rPr>
              <a:t>AB + AC = A</a:t>
            </a:r>
            <a:r>
              <a:rPr lang="en-US" altLang="en-US">
                <a:solidFill>
                  <a:srgbClr val="FF3300"/>
                </a:solidFill>
              </a:rPr>
              <a:t>(</a:t>
            </a:r>
            <a:r>
              <a:rPr lang="en-US" altLang="en-US" i="1">
                <a:solidFill>
                  <a:srgbClr val="FF3300"/>
                </a:solidFill>
              </a:rPr>
              <a:t>B+ C</a:t>
            </a:r>
            <a:r>
              <a:rPr lang="en-US" altLang="en-US">
                <a:solidFill>
                  <a:srgbClr val="FF3300"/>
                </a:solidFill>
              </a:rPr>
              <a:t>)</a:t>
            </a:r>
            <a:endParaRPr lang="en-US" altLang="en-US" i="1">
              <a:solidFill>
                <a:srgbClr val="FF3300"/>
              </a:solidFill>
            </a:endParaRPr>
          </a:p>
        </p:txBody>
      </p:sp>
      <p:graphicFrame>
        <p:nvGraphicFramePr>
          <p:cNvPr id="120845" name="Object 13">
            <a:extLst>
              <a:ext uri="{FF2B5EF4-FFF2-40B4-BE49-F238E27FC236}">
                <a16:creationId xmlns:a16="http://schemas.microsoft.com/office/drawing/2014/main" id="{69A281A2-2739-497F-BFEE-F639E90352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47888" y="3184525"/>
          <a:ext cx="5029200" cy="138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2" name="CorelDRAW" r:id="rId4" imgW="3023616" imgH="831982" progId="CorelDRAW.Graphic.13">
                  <p:embed/>
                </p:oleObj>
              </mc:Choice>
              <mc:Fallback>
                <p:oleObj name="CorelDRAW" r:id="rId4" imgW="3023616" imgH="831982" progId="CorelDRAW.Graphic.1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3184525"/>
                        <a:ext cx="5029200" cy="138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46" name="Text Box 14">
            <a:extLst>
              <a:ext uri="{FF2B5EF4-FFF2-40B4-BE49-F238E27FC236}">
                <a16:creationId xmlns:a16="http://schemas.microsoft.com/office/drawing/2014/main" id="{6334FDEC-B849-4254-957F-20E70F339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2088" y="4479925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i="1">
                <a:solidFill>
                  <a:srgbClr val="FF3300"/>
                </a:solidFill>
              </a:rPr>
              <a:t>AB + AC</a:t>
            </a:r>
          </a:p>
        </p:txBody>
      </p:sp>
      <p:sp>
        <p:nvSpPr>
          <p:cNvPr id="120847" name="Text Box 15">
            <a:extLst>
              <a:ext uri="{FF2B5EF4-FFF2-40B4-BE49-F238E27FC236}">
                <a16:creationId xmlns:a16="http://schemas.microsoft.com/office/drawing/2014/main" id="{6ED38CF7-53AC-4CF1-866B-2E2D7A336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488" y="4479925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i="1">
                <a:solidFill>
                  <a:srgbClr val="FF3300"/>
                </a:solidFill>
              </a:rPr>
              <a:t>A</a:t>
            </a:r>
            <a:r>
              <a:rPr lang="en-US" altLang="en-US">
                <a:solidFill>
                  <a:srgbClr val="FF3300"/>
                </a:solidFill>
              </a:rPr>
              <a:t>(</a:t>
            </a:r>
            <a:r>
              <a:rPr lang="en-US" altLang="en-US" i="1">
                <a:solidFill>
                  <a:srgbClr val="FF3300"/>
                </a:solidFill>
              </a:rPr>
              <a:t>B+ C</a:t>
            </a:r>
            <a:r>
              <a:rPr lang="en-US" altLang="en-US">
                <a:solidFill>
                  <a:srgbClr val="FF3300"/>
                </a:solidFill>
              </a:rPr>
              <a:t>)</a:t>
            </a:r>
            <a:endParaRPr lang="en-US" altLang="en-US" i="1">
              <a:solidFill>
                <a:srgbClr val="FF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8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0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0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0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0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0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0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0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46" grpId="0"/>
      <p:bldP spid="120847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18593</TotalTime>
  <Words>2171</Words>
  <Application>Microsoft Office PowerPoint</Application>
  <PresentationFormat>Προβολή στην οθόνη (4:3)</PresentationFormat>
  <Paragraphs>465</Paragraphs>
  <Slides>64</Slides>
  <Notes>48</Notes>
  <HiddenSlides>5</HiddenSlides>
  <MMClips>0</MMClips>
  <ScaleCrop>false</ScaleCrop>
  <HeadingPairs>
    <vt:vector size="4" baseType="variant">
      <vt:variant>
        <vt:lpstr>Θέμα</vt:lpstr>
      </vt:variant>
      <vt:variant>
        <vt:i4>2</vt:i4>
      </vt:variant>
      <vt:variant>
        <vt:lpstr>Τίτλοι διαφανειών</vt:lpstr>
      </vt:variant>
      <vt:variant>
        <vt:i4>64</vt:i4>
      </vt:variant>
    </vt:vector>
  </HeadingPairs>
  <TitlesOfParts>
    <vt:vector size="66" baseType="lpstr">
      <vt:lpstr>Organic</vt:lpstr>
      <vt:lpstr>1_Organic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Αλγεβρικοί Μετασχηματισμοί</vt:lpstr>
      <vt:lpstr>Αλγεβρικοί Μετασχηματισμοί</vt:lpstr>
      <vt:lpstr>Παρουσίαση του PowerPoint</vt:lpstr>
      <vt:lpstr>Άσκηση</vt:lpstr>
      <vt:lpstr>Άσκηση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>self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David Buchla</dc:creator>
  <cp:lastModifiedBy>Dimos Touzloudis</cp:lastModifiedBy>
  <cp:revision>291</cp:revision>
  <dcterms:created xsi:type="dcterms:W3CDTF">2006-09-20T21:54:22Z</dcterms:created>
  <dcterms:modified xsi:type="dcterms:W3CDTF">2018-10-31T06:27:22Z</dcterms:modified>
</cp:coreProperties>
</file>